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56" r:id="rId2"/>
    <p:sldId id="257" r:id="rId3"/>
    <p:sldId id="266" r:id="rId4"/>
    <p:sldId id="265" r:id="rId5"/>
    <p:sldId id="258" r:id="rId6"/>
    <p:sldId id="268" r:id="rId7"/>
    <p:sldId id="267" r:id="rId8"/>
    <p:sldId id="259" r:id="rId9"/>
    <p:sldId id="260" r:id="rId10"/>
    <p:sldId id="261" r:id="rId11"/>
    <p:sldId id="262" r:id="rId12"/>
    <p:sldId id="263" r:id="rId13"/>
    <p:sldId id="264" r:id="rId1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4C00"/>
    <a:srgbClr val="EC51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29" autoAdjust="0"/>
    <p:restoredTop sz="68826" autoAdjust="0"/>
  </p:normalViewPr>
  <p:slideViewPr>
    <p:cSldViewPr snapToObjects="1">
      <p:cViewPr>
        <p:scale>
          <a:sx n="85" d="100"/>
          <a:sy n="85" d="100"/>
        </p:scale>
        <p:origin x="-2696" y="-5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defRPr sz="1200" b="0" i="0" u="none" strike="noStrike" cap="none">
                <a:solidFill>
                  <a:schemeClr val="dk1"/>
                </a:solidFill>
                <a:latin typeface="Arial"/>
                <a:ea typeface="Arial"/>
                <a:cs typeface="Arial"/>
                <a:sym typeface="Arial"/>
              </a:defRPr>
            </a:lvl2pPr>
            <a:lvl3pPr marL="914400" marR="0" lvl="2" indent="0" algn="l" rtl="0">
              <a:spcBef>
                <a:spcPts val="360"/>
              </a:spcBef>
              <a:spcAft>
                <a:spcPts val="0"/>
              </a:spcAft>
              <a:defRPr sz="1200" b="0" i="0" u="none" strike="noStrike" cap="none">
                <a:solidFill>
                  <a:schemeClr val="dk1"/>
                </a:solidFill>
                <a:latin typeface="Arial"/>
                <a:ea typeface="Arial"/>
                <a:cs typeface="Arial"/>
                <a:sym typeface="Arial"/>
              </a:defRPr>
            </a:lvl3pPr>
            <a:lvl4pPr marL="1371600" marR="0" lvl="3" indent="0" algn="l" rtl="0">
              <a:spcBef>
                <a:spcPts val="360"/>
              </a:spcBef>
              <a:spcAft>
                <a:spcPts val="0"/>
              </a:spcAft>
              <a:defRPr sz="1200" b="0" i="0" u="none" strike="noStrike" cap="none">
                <a:solidFill>
                  <a:schemeClr val="dk1"/>
                </a:solidFill>
                <a:latin typeface="Arial"/>
                <a:ea typeface="Arial"/>
                <a:cs typeface="Arial"/>
                <a:sym typeface="Arial"/>
              </a:defRPr>
            </a:lvl4pPr>
            <a:lvl5pPr marL="1828800" marR="0" lvl="4" indent="0" algn="l" rtl="0">
              <a:spcBef>
                <a:spcPts val="360"/>
              </a:spcBef>
              <a:spcAft>
                <a:spcPts val="0"/>
              </a:spcAft>
              <a:defRPr sz="1200" b="0" i="0" u="none" strike="noStrike" cap="none">
                <a:solidFill>
                  <a:schemeClr val="dk1"/>
                </a:solidFill>
                <a:latin typeface="Arial"/>
                <a:ea typeface="Arial"/>
                <a:cs typeface="Arial"/>
                <a:sym typeface="Arial"/>
              </a:defRPr>
            </a:lvl5pPr>
            <a:lvl6pPr marL="2286000" marR="0" lvl="5" indent="0" algn="l" rtl="0">
              <a:spcBef>
                <a:spcPts val="0"/>
              </a:spcBef>
              <a:defRPr sz="1200" b="0" i="0" u="none" strike="noStrike" cap="none">
                <a:solidFill>
                  <a:schemeClr val="dk1"/>
                </a:solidFill>
                <a:latin typeface="Calibri"/>
                <a:ea typeface="Calibri"/>
                <a:cs typeface="Calibri"/>
                <a:sym typeface="Calibri"/>
              </a:defRPr>
            </a:lvl6pPr>
            <a:lvl7pPr marL="2743200" marR="0" lvl="6" indent="0" algn="l" rtl="0">
              <a:spcBef>
                <a:spcPts val="0"/>
              </a:spcBef>
              <a:defRPr sz="1200" b="0" i="0" u="none" strike="noStrike" cap="none">
                <a:solidFill>
                  <a:schemeClr val="dk1"/>
                </a:solidFill>
                <a:latin typeface="Calibri"/>
                <a:ea typeface="Calibri"/>
                <a:cs typeface="Calibri"/>
                <a:sym typeface="Calibri"/>
              </a:defRPr>
            </a:lvl7pPr>
            <a:lvl8pPr marL="3200400" marR="0" lvl="7" indent="0" algn="l" rtl="0">
              <a:spcBef>
                <a:spcPts val="0"/>
              </a:spcBef>
              <a:defRPr sz="1200" b="0" i="0" u="none" strike="noStrike" cap="none">
                <a:solidFill>
                  <a:schemeClr val="dk1"/>
                </a:solidFill>
                <a:latin typeface="Calibri"/>
                <a:ea typeface="Calibri"/>
                <a:cs typeface="Calibri"/>
                <a:sym typeface="Calibri"/>
              </a:defRPr>
            </a:lvl8pPr>
            <a:lvl9pPr marL="3657600" marR="0" lvl="8" indent="0" algn="l" rtl="0">
              <a:spcBef>
                <a:spcPts val="0"/>
              </a:spcBef>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defRPr sz="1800" b="0" i="0" u="none" strike="noStrike" cap="none">
                <a:solidFill>
                  <a:schemeClr val="dk1"/>
                </a:solidFill>
                <a:latin typeface="Arial"/>
                <a:ea typeface="Arial"/>
                <a:cs typeface="Arial"/>
                <a:sym typeface="Arial"/>
              </a:defRPr>
            </a:lvl5pPr>
            <a:lvl6pPr marL="2286000" marR="0" lvl="5" indent="0" algn="l" rtl="0">
              <a:spcBef>
                <a:spcPts val="0"/>
              </a:spcBef>
              <a:defRPr sz="1800" b="0" i="0" u="none" strike="noStrike" cap="none">
                <a:solidFill>
                  <a:schemeClr val="dk1"/>
                </a:solidFill>
                <a:latin typeface="Arial"/>
                <a:ea typeface="Arial"/>
                <a:cs typeface="Arial"/>
                <a:sym typeface="Arial"/>
              </a:defRPr>
            </a:lvl6pPr>
            <a:lvl7pPr marL="2743200" marR="0" lvl="6" indent="0" algn="l" rtl="0">
              <a:spcBef>
                <a:spcPts val="0"/>
              </a:spcBef>
              <a:defRPr sz="1800" b="0" i="0" u="none" strike="noStrike" cap="none">
                <a:solidFill>
                  <a:schemeClr val="dk1"/>
                </a:solidFill>
                <a:latin typeface="Arial"/>
                <a:ea typeface="Arial"/>
                <a:cs typeface="Arial"/>
                <a:sym typeface="Arial"/>
              </a:defRPr>
            </a:lvl7pPr>
            <a:lvl8pPr marL="3200400" marR="0" lvl="7" indent="0" algn="l" rtl="0">
              <a:spcBef>
                <a:spcPts val="0"/>
              </a:spcBef>
              <a:defRPr sz="1800" b="0" i="0" u="none" strike="noStrike" cap="none">
                <a:solidFill>
                  <a:schemeClr val="dk1"/>
                </a:solidFill>
                <a:latin typeface="Arial"/>
                <a:ea typeface="Arial"/>
                <a:cs typeface="Arial"/>
                <a:sym typeface="Arial"/>
              </a:defRPr>
            </a:lvl8pPr>
            <a:lvl9pPr marL="3657600" marR="0" lvl="8" indent="0" algn="l" rtl="0">
              <a:spcBef>
                <a:spcPts val="0"/>
              </a:spcBef>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628180836"/>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Clr>
                <a:srgbClr val="222222"/>
              </a:buClr>
              <a:buSzPct val="100000"/>
              <a:buFont typeface="Arial"/>
              <a:buChar char="•"/>
            </a:pPr>
            <a:r>
              <a:rPr lang="en-US" sz="1100" dirty="0">
                <a:solidFill>
                  <a:srgbClr val="222222"/>
                </a:solidFill>
                <a:highlight>
                  <a:srgbClr val="FFFFFF"/>
                </a:highlight>
              </a:rPr>
              <a:t>For more information on the material presented in the notes see the References </a:t>
            </a:r>
            <a:r>
              <a:rPr lang="en-US" sz="1100" dirty="0" smtClean="0">
                <a:solidFill>
                  <a:srgbClr val="222222"/>
                </a:solidFill>
                <a:highlight>
                  <a:srgbClr val="FFFFFF"/>
                </a:highlight>
              </a:rPr>
              <a:t>section on slide 13.</a:t>
            </a:r>
          </a:p>
          <a:p>
            <a:pPr marL="158750" lvl="0" indent="0" rtl="0">
              <a:spcBef>
                <a:spcPts val="0"/>
              </a:spcBef>
              <a:buClr>
                <a:srgbClr val="222222"/>
              </a:buClr>
              <a:buSzPct val="100000"/>
              <a:buFont typeface="Arial"/>
              <a:buNone/>
            </a:pPr>
            <a:endParaRPr lang="en-US" sz="1100" dirty="0">
              <a:solidFill>
                <a:srgbClr val="222222"/>
              </a:solidFill>
              <a:highlight>
                <a:srgbClr val="FFFFFF"/>
              </a:highlight>
            </a:endParaRPr>
          </a:p>
          <a:p>
            <a:pPr marL="457200" lvl="0" indent="-298450" rtl="0">
              <a:spcBef>
                <a:spcPts val="0"/>
              </a:spcBef>
              <a:buClr>
                <a:srgbClr val="222222"/>
              </a:buClr>
              <a:buSzPct val="100000"/>
              <a:buFont typeface="Arial"/>
              <a:buChar char="•"/>
            </a:pPr>
            <a:r>
              <a:rPr lang="en-US" sz="1100" b="1" dirty="0">
                <a:solidFill>
                  <a:srgbClr val="222222"/>
                </a:solidFill>
                <a:highlight>
                  <a:srgbClr val="FFFFFF"/>
                </a:highlight>
              </a:rPr>
              <a:t>“Intersectionality</a:t>
            </a:r>
            <a:r>
              <a:rPr lang="en-US" sz="1100" dirty="0">
                <a:solidFill>
                  <a:srgbClr val="222222"/>
                </a:solidFill>
                <a:highlight>
                  <a:srgbClr val="FFFFFF"/>
                </a:highlight>
              </a:rPr>
              <a:t> is a concept often used in critical theories to describe the ways in which oppressive institutions, such as racism, sexism, homophobia, </a:t>
            </a:r>
            <a:r>
              <a:rPr lang="en-US" sz="1100" dirty="0" err="1">
                <a:solidFill>
                  <a:srgbClr val="222222"/>
                </a:solidFill>
                <a:highlight>
                  <a:srgbClr val="FFFFFF"/>
                </a:highlight>
              </a:rPr>
              <a:t>transphobia</a:t>
            </a:r>
            <a:r>
              <a:rPr lang="en-US" sz="1100" dirty="0">
                <a:solidFill>
                  <a:srgbClr val="222222"/>
                </a:solidFill>
                <a:highlight>
                  <a:srgbClr val="FFFFFF"/>
                </a:highlight>
              </a:rPr>
              <a:t>, </a:t>
            </a:r>
            <a:r>
              <a:rPr lang="en-US" sz="1100" dirty="0" err="1">
                <a:solidFill>
                  <a:srgbClr val="222222"/>
                </a:solidFill>
                <a:highlight>
                  <a:srgbClr val="FFFFFF"/>
                </a:highlight>
              </a:rPr>
              <a:t>ableism</a:t>
            </a:r>
            <a:r>
              <a:rPr lang="en-US" sz="1100" dirty="0">
                <a:solidFill>
                  <a:srgbClr val="222222"/>
                </a:solidFill>
                <a:highlight>
                  <a:srgbClr val="FFFFFF"/>
                </a:highlight>
              </a:rPr>
              <a:t>, xenophobia, and classism are interconnected and cannot be examined separately from one another.” </a:t>
            </a:r>
            <a:r>
              <a:rPr lang="en-US" sz="1100" dirty="0" smtClean="0">
                <a:solidFill>
                  <a:srgbClr val="222222"/>
                </a:solidFill>
                <a:highlight>
                  <a:srgbClr val="FFFFFF"/>
                </a:highlight>
              </a:rPr>
              <a:t>(</a:t>
            </a:r>
            <a:r>
              <a:rPr lang="en-US" sz="1100" dirty="0">
                <a:solidFill>
                  <a:srgbClr val="222222"/>
                </a:solidFill>
                <a:highlight>
                  <a:srgbClr val="FFFFFF"/>
                </a:highlight>
              </a:rPr>
              <a:t>Source: Geek Feminism Wiki, see </a:t>
            </a:r>
            <a:r>
              <a:rPr lang="en-US" sz="1100" dirty="0" smtClean="0">
                <a:solidFill>
                  <a:srgbClr val="222222"/>
                </a:solidFill>
                <a:highlight>
                  <a:srgbClr val="FFFFFF"/>
                </a:highlight>
              </a:rPr>
              <a:t>References</a:t>
            </a:r>
            <a:r>
              <a:rPr lang="en-US" sz="1100" dirty="0">
                <a:solidFill>
                  <a:srgbClr val="222222"/>
                </a:solidFill>
                <a:highlight>
                  <a:srgbClr val="FFFFFF"/>
                </a:highlight>
              </a:rPr>
              <a:t>.)</a:t>
            </a:r>
          </a:p>
        </p:txBody>
      </p:sp>
      <p:sp>
        <p:nvSpPr>
          <p:cNvPr id="59" name="Shape 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b="1" dirty="0"/>
              <a:t>Modality:</a:t>
            </a:r>
            <a:r>
              <a:rPr lang="en-US" sz="1100" dirty="0"/>
              <a:t> </a:t>
            </a:r>
            <a:r>
              <a:rPr lang="en-US" sz="1100" dirty="0">
                <a:solidFill>
                  <a:srgbClr val="222222"/>
                </a:solidFill>
                <a:highlight>
                  <a:srgbClr val="FFFFFF"/>
                </a:highlight>
              </a:rPr>
              <a:t>a particular mode in which something exists or is experienced or </a:t>
            </a:r>
            <a:r>
              <a:rPr lang="en-US" sz="1100" dirty="0" smtClean="0">
                <a:solidFill>
                  <a:srgbClr val="222222"/>
                </a:solidFill>
                <a:highlight>
                  <a:srgbClr val="FFFFFF"/>
                </a:highlight>
              </a:rPr>
              <a:t>expressed</a:t>
            </a:r>
          </a:p>
          <a:p>
            <a:pPr marL="457200" lvl="0" indent="-298450" rtl="0">
              <a:spcBef>
                <a:spcPts val="0"/>
              </a:spcBef>
              <a:buSzPct val="100000"/>
            </a:pPr>
            <a:endParaRPr lang="en-US" sz="1100" dirty="0" smtClean="0">
              <a:solidFill>
                <a:srgbClr val="222222"/>
              </a:solidFill>
              <a:highlight>
                <a:srgbClr val="FFFFFF"/>
              </a:highlight>
            </a:endParaRPr>
          </a:p>
          <a:p>
            <a:pPr marL="457200" lvl="0" indent="-298450" rtl="0">
              <a:spcBef>
                <a:spcPts val="0"/>
              </a:spcBef>
              <a:buSzPct val="100000"/>
              <a:buFont typeface="Arial"/>
              <a:buChar char="•"/>
            </a:pPr>
            <a:r>
              <a:rPr lang="en-US" sz="1100" b="1" dirty="0">
                <a:solidFill>
                  <a:srgbClr val="222222"/>
                </a:solidFill>
                <a:highlight>
                  <a:srgbClr val="FFFFFF"/>
                </a:highlight>
              </a:rPr>
              <a:t>Third</a:t>
            </a:r>
            <a:r>
              <a:rPr lang="en-US" sz="1100" dirty="0">
                <a:solidFill>
                  <a:srgbClr val="222222"/>
                </a:solidFill>
                <a:highlight>
                  <a:srgbClr val="FFFFFF"/>
                </a:highlight>
              </a:rPr>
              <a:t>-</a:t>
            </a:r>
            <a:r>
              <a:rPr lang="en-US" sz="1100" b="1" dirty="0">
                <a:solidFill>
                  <a:srgbClr val="222222"/>
                </a:solidFill>
                <a:highlight>
                  <a:srgbClr val="FFFFFF"/>
                </a:highlight>
              </a:rPr>
              <a:t>wave feminism:</a:t>
            </a:r>
            <a:r>
              <a:rPr lang="en-US" sz="1100" dirty="0">
                <a:solidFill>
                  <a:srgbClr val="222222"/>
                </a:solidFill>
                <a:highlight>
                  <a:srgbClr val="FFFFFF"/>
                </a:highlight>
              </a:rPr>
              <a:t> refers to several diverse strains of </a:t>
            </a:r>
            <a:r>
              <a:rPr lang="en-US" sz="1100" b="1" dirty="0">
                <a:solidFill>
                  <a:srgbClr val="222222"/>
                </a:solidFill>
                <a:highlight>
                  <a:srgbClr val="FFFFFF"/>
                </a:highlight>
              </a:rPr>
              <a:t>feminist</a:t>
            </a:r>
            <a:r>
              <a:rPr lang="en-US" sz="1100" dirty="0">
                <a:solidFill>
                  <a:srgbClr val="222222"/>
                </a:solidFill>
                <a:highlight>
                  <a:srgbClr val="FFFFFF"/>
                </a:highlight>
              </a:rPr>
              <a:t> activity and study, whose exact boundaries in the history of </a:t>
            </a:r>
            <a:r>
              <a:rPr lang="en-US" sz="1100" b="1" dirty="0">
                <a:solidFill>
                  <a:srgbClr val="222222"/>
                </a:solidFill>
                <a:highlight>
                  <a:srgbClr val="FFFFFF"/>
                </a:highlight>
              </a:rPr>
              <a:t>feminism</a:t>
            </a:r>
            <a:r>
              <a:rPr lang="en-US" sz="1100" dirty="0">
                <a:solidFill>
                  <a:srgbClr val="222222"/>
                </a:solidFill>
                <a:highlight>
                  <a:srgbClr val="FFFFFF"/>
                </a:highlight>
              </a:rPr>
              <a:t> are a subject of debate, but are generally marked as beginning in the early 1990s and continuing to the present. Third wave feminism is often thought of as the branch of feminist philosophy that was first specifically inclusive of the efforts, experiences and needs of people of color (POC), particularly women of color (WOC</a:t>
            </a:r>
            <a:r>
              <a:rPr lang="en-US" sz="1100" dirty="0" smtClean="0">
                <a:solidFill>
                  <a:srgbClr val="222222"/>
                </a:solidFill>
                <a:highlight>
                  <a:srgbClr val="FFFFFF"/>
                </a:highlight>
              </a:rPr>
              <a:t>).</a:t>
            </a:r>
            <a:endParaRPr lang="en-US" sz="1100" dirty="0">
              <a:solidFill>
                <a:srgbClr val="222222"/>
              </a:solidFill>
              <a:highlight>
                <a:srgbClr val="FFFFFF"/>
              </a:highlight>
            </a:endParaRPr>
          </a:p>
          <a:p>
            <a:pPr lvl="0" rtl="0">
              <a:spcBef>
                <a:spcPts val="0"/>
              </a:spcBef>
              <a:buNone/>
            </a:pPr>
            <a:endParaRPr sz="1100" dirty="0">
              <a:solidFill>
                <a:srgbClr val="222222"/>
              </a:solidFill>
              <a:highlight>
                <a:srgbClr val="FFFFFF"/>
              </a:highlight>
            </a:endParaRPr>
          </a:p>
          <a:p>
            <a:pPr lvl="0" rtl="0">
              <a:spcBef>
                <a:spcPts val="0"/>
              </a:spcBef>
              <a:buNone/>
            </a:pPr>
            <a:r>
              <a:rPr lang="en-US" sz="1000" i="0" dirty="0"/>
              <a:t>Image courtesy of </a:t>
            </a:r>
            <a:r>
              <a:rPr lang="en-US" sz="1000" i="0" dirty="0" err="1"/>
              <a:t>TMagen</a:t>
            </a:r>
            <a:r>
              <a:rPr lang="en-US" sz="1000" i="0" dirty="0"/>
              <a:t> under Creative Commons 4.0 </a:t>
            </a:r>
            <a:r>
              <a:rPr lang="en-US" sz="1000" i="0" dirty="0" smtClean="0"/>
              <a:t>license</a:t>
            </a:r>
          </a:p>
          <a:p>
            <a:pPr lvl="0" rtl="0">
              <a:spcBef>
                <a:spcPts val="0"/>
              </a:spcBef>
              <a:buNone/>
            </a:pPr>
            <a:r>
              <a:rPr lang="en-US" sz="1000" i="0" dirty="0" smtClean="0"/>
              <a:t>https</a:t>
            </a:r>
            <a:r>
              <a:rPr lang="en-US" sz="1000" i="0" dirty="0"/>
              <a:t>://</a:t>
            </a:r>
            <a:r>
              <a:rPr lang="en-US" sz="1000" i="0" dirty="0" err="1"/>
              <a:t>commons.wikimedia.org</a:t>
            </a:r>
            <a:r>
              <a:rPr lang="en-US" sz="1000" i="0" dirty="0"/>
              <a:t>/wiki/</a:t>
            </a:r>
            <a:r>
              <a:rPr lang="en-US" sz="1000" i="0" dirty="0" err="1"/>
              <a:t>File:Pink-and-Black_Feminist_Symbol.png</a:t>
            </a:r>
            <a:endParaRPr lang="en-US" sz="1000" i="0" dirty="0"/>
          </a:p>
        </p:txBody>
      </p:sp>
      <p:sp>
        <p:nvSpPr>
          <p:cNvPr id="100" name="Shape 1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a:spcBef>
                <a:spcPts val="0"/>
              </a:spcBef>
              <a:buFont typeface="Arial"/>
              <a:buChar char="•"/>
            </a:pPr>
            <a:r>
              <a:rPr lang="en-US" sz="1100" dirty="0"/>
              <a:t>Use this case study of The Women’s Liberation movement in the United States to add more specifics to the theoretical concept of </a:t>
            </a:r>
            <a:r>
              <a:rPr lang="en-US" sz="1100" dirty="0" err="1" smtClean="0"/>
              <a:t>intersectionality</a:t>
            </a:r>
            <a:r>
              <a:rPr lang="en-US" sz="1100" dirty="0" smtClean="0"/>
              <a:t> </a:t>
            </a:r>
            <a:r>
              <a:rPr lang="en-US" sz="1100" dirty="0"/>
              <a:t>provided in the previous slide.</a:t>
            </a:r>
          </a:p>
        </p:txBody>
      </p:sp>
      <p:sp>
        <p:nvSpPr>
          <p:cNvPr id="107" name="Shape 1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When explaining this chart to students use the idea that the innermost circle “unique circumstances of power, privilege, and identity” is shaped by those forces and factors that surround them. For </a:t>
            </a:r>
            <a:r>
              <a:rPr lang="en-US" sz="1100" dirty="0" smtClean="0"/>
              <a:t>example, </a:t>
            </a:r>
            <a:r>
              <a:rPr lang="en-US" sz="1100" dirty="0"/>
              <a:t>historical forces, classism, and religion. However, it is likely that an individual experiences more than one of the forces from these levels. </a:t>
            </a:r>
            <a:endParaRPr lang="en-US" sz="1100" dirty="0" smtClean="0"/>
          </a:p>
          <a:p>
            <a:pPr marL="158750" lvl="0" indent="0" rtl="0">
              <a:spcBef>
                <a:spcPts val="0"/>
              </a:spcBef>
              <a:buSzPct val="100000"/>
              <a:buFont typeface="Arial"/>
              <a:buNone/>
            </a:pPr>
            <a:endParaRPr lang="en-US" sz="1100" dirty="0"/>
          </a:p>
          <a:p>
            <a:pPr marL="457200" lvl="0" indent="-298450" rtl="0">
              <a:spcBef>
                <a:spcPts val="0"/>
              </a:spcBef>
              <a:buSzPct val="100000"/>
              <a:buFont typeface="Arial"/>
              <a:buChar char="•"/>
            </a:pPr>
            <a:r>
              <a:rPr lang="en-US" sz="1100" dirty="0"/>
              <a:t>Over time a unique combination of different levels of outside factors lay on top of one another so that oppression is compounded on the individual level.  </a:t>
            </a:r>
            <a:endParaRPr lang="en-US" sz="1100" dirty="0" smtClean="0"/>
          </a:p>
          <a:p>
            <a:pPr marL="457200" lvl="0" indent="-298450" rtl="0">
              <a:spcBef>
                <a:spcPts val="0"/>
              </a:spcBef>
              <a:buSzPct val="100000"/>
              <a:buFont typeface="Arial"/>
              <a:buChar char="•"/>
            </a:pPr>
            <a:endParaRPr lang="en-US" sz="1100" dirty="0"/>
          </a:p>
          <a:p>
            <a:pPr marL="457200" lvl="0" indent="-298450" rtl="0">
              <a:spcBef>
                <a:spcPts val="0"/>
              </a:spcBef>
              <a:buSzPct val="100000"/>
              <a:buFont typeface="Arial"/>
              <a:buChar char="•"/>
            </a:pPr>
            <a:r>
              <a:rPr lang="en-US" sz="1100" dirty="0"/>
              <a:t>It may be helpful to think of the innermost circle as the most restricted and as the circles move outward they become less so. </a:t>
            </a:r>
          </a:p>
          <a:p>
            <a:pPr lvl="0" rtl="0">
              <a:spcBef>
                <a:spcPts val="0"/>
              </a:spcBef>
              <a:buNone/>
            </a:pPr>
            <a:endParaRPr sz="1100" dirty="0"/>
          </a:p>
          <a:p>
            <a:pPr lvl="0" rtl="0">
              <a:spcBef>
                <a:spcPts val="0"/>
              </a:spcBef>
              <a:buNone/>
            </a:pPr>
            <a:r>
              <a:rPr lang="en-US" sz="1000" i="0" dirty="0"/>
              <a:t>Image Courtesy </a:t>
            </a:r>
            <a:r>
              <a:rPr lang="en-US" sz="1000" i="0" dirty="0" smtClean="0"/>
              <a:t>of the </a:t>
            </a:r>
            <a:r>
              <a:rPr lang="en-US" sz="1000" i="0" dirty="0"/>
              <a:t>Canadian Research Institute for the Advancement of Women (CRIAW) </a:t>
            </a:r>
          </a:p>
          <a:p>
            <a:pPr lvl="0">
              <a:spcBef>
                <a:spcPts val="0"/>
              </a:spcBef>
              <a:buNone/>
            </a:pPr>
            <a:endParaRPr i="0" dirty="0"/>
          </a:p>
        </p:txBody>
      </p:sp>
      <p:sp>
        <p:nvSpPr>
          <p:cNvPr id="113" name="Shape 11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914400" lvl="1" indent="-298450" rtl="0">
              <a:spcBef>
                <a:spcPts val="0"/>
              </a:spcBef>
              <a:buClr>
                <a:schemeClr val="dk1"/>
              </a:buClr>
              <a:buSzPct val="100000"/>
            </a:pPr>
            <a:endParaRPr sz="1100" dirty="0"/>
          </a:p>
        </p:txBody>
      </p:sp>
      <p:sp>
        <p:nvSpPr>
          <p:cNvPr id="122" name="Shape 12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US" dirty="0"/>
              <a:t>Tell students that we start here because the documentation on legal cases provides a useful wealth of </a:t>
            </a:r>
            <a:r>
              <a:rPr lang="en-US" dirty="0" smtClean="0"/>
              <a:t>information.</a:t>
            </a:r>
          </a:p>
          <a:p>
            <a:pPr marL="228600" lvl="0" indent="0" rtl="0">
              <a:spcBef>
                <a:spcPts val="0"/>
              </a:spcBef>
              <a:buFont typeface="Arial"/>
              <a:buNone/>
            </a:pPr>
            <a:endParaRPr lang="en-US" dirty="0"/>
          </a:p>
          <a:p>
            <a:pPr marL="457200" lvl="0" indent="-228600" rtl="0">
              <a:spcBef>
                <a:spcPts val="0"/>
              </a:spcBef>
              <a:buFont typeface="Arial"/>
              <a:buChar char="•"/>
            </a:pPr>
            <a:r>
              <a:rPr lang="en-US" dirty="0"/>
              <a:t>Ask if they can think of an example of shifting social perspectives in the U.S. </a:t>
            </a:r>
            <a:r>
              <a:rPr lang="en-US" dirty="0" smtClean="0"/>
              <a:t>that</a:t>
            </a:r>
            <a:r>
              <a:rPr lang="en-US" baseline="0" dirty="0" smtClean="0"/>
              <a:t> </a:t>
            </a:r>
            <a:r>
              <a:rPr lang="en-US" dirty="0" smtClean="0"/>
              <a:t>resulted </a:t>
            </a:r>
            <a:r>
              <a:rPr lang="en-US" dirty="0"/>
              <a:t>in a Supreme Court decision </a:t>
            </a:r>
            <a:r>
              <a:rPr lang="en-US" dirty="0" smtClean="0"/>
              <a:t>which granted </a:t>
            </a:r>
            <a:r>
              <a:rPr lang="en-US" dirty="0"/>
              <a:t>new legal protections. You might suggest gay marriage if students are unable to come up with an example</a:t>
            </a:r>
            <a:r>
              <a:rPr lang="en-US" dirty="0" smtClean="0"/>
              <a:t>.</a:t>
            </a:r>
          </a:p>
          <a:p>
            <a:pPr marL="228600" lvl="0" indent="0" rtl="0">
              <a:spcBef>
                <a:spcPts val="0"/>
              </a:spcBef>
              <a:buFont typeface="Arial"/>
              <a:buNone/>
            </a:pPr>
            <a:endParaRPr lang="en-US" dirty="0"/>
          </a:p>
          <a:p>
            <a:pPr marL="457200" lvl="0" indent="-228600" rtl="0">
              <a:spcBef>
                <a:spcPts val="0"/>
              </a:spcBef>
              <a:buFont typeface="Arial"/>
              <a:buChar char="•"/>
            </a:pPr>
            <a:r>
              <a:rPr lang="en-US" dirty="0"/>
              <a:t>If you are teaching this course outside of the U.S. try to think of an example that might be more relevant for your students</a:t>
            </a:r>
            <a:r>
              <a:rPr lang="en-US" dirty="0" smtClean="0"/>
              <a:t>. </a:t>
            </a:r>
            <a:r>
              <a:rPr lang="en-US" dirty="0"/>
              <a:t>If you are in Europe, the Middle East or Africa, you might consider laws that affect refugees and their social inclusion and government support as an example. </a:t>
            </a:r>
          </a:p>
        </p:txBody>
      </p:sp>
      <p:sp>
        <p:nvSpPr>
          <p:cNvPr id="65" name="Shape 65"/>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US" dirty="0" smtClean="0"/>
              <a:t>Tell students that we start here because the documentation on legal cases provides a useful wealth of information.</a:t>
            </a:r>
          </a:p>
          <a:p>
            <a:pPr marL="457200" lvl="0" indent="-228600" rtl="0">
              <a:spcBef>
                <a:spcPts val="0"/>
              </a:spcBef>
              <a:buFont typeface="Arial"/>
              <a:buChar char="•"/>
            </a:pPr>
            <a:endParaRPr lang="en-US" dirty="0" smtClean="0"/>
          </a:p>
          <a:p>
            <a:pPr marL="457200" lvl="0" indent="-228600" rtl="0">
              <a:spcBef>
                <a:spcPts val="0"/>
              </a:spcBef>
              <a:buFont typeface="Arial"/>
              <a:buChar char="•"/>
            </a:pPr>
            <a:r>
              <a:rPr lang="en-US" dirty="0" smtClean="0"/>
              <a:t>Ask if they can think of an example of shifting social perspectives in the U.S. resulted in a Supreme Court decision that granted new legal protections. You might suggest gay marriage if students are unable to come up with an example.</a:t>
            </a:r>
          </a:p>
          <a:p>
            <a:pPr marL="457200" lvl="0" indent="-228600" rtl="0">
              <a:spcBef>
                <a:spcPts val="0"/>
              </a:spcBef>
              <a:buFont typeface="Arial"/>
              <a:buChar char="•"/>
            </a:pPr>
            <a:endParaRPr lang="en-US" dirty="0" smtClean="0"/>
          </a:p>
          <a:p>
            <a:pPr marL="457200" lvl="0" indent="-228600" rtl="0">
              <a:spcBef>
                <a:spcPts val="0"/>
              </a:spcBef>
              <a:buFont typeface="Arial"/>
              <a:buChar char="•"/>
            </a:pPr>
            <a:r>
              <a:rPr lang="en-US" dirty="0" smtClean="0"/>
              <a:t>If you are teaching this course outside of the U.S. try to think of an example that might be more relevant for your students. If you are in Europe, the Middle East or Africa, you might consider laws that affect refugees and their social inclusion and government support as an example. </a:t>
            </a:r>
            <a:endParaRPr lang="en-US" dirty="0"/>
          </a:p>
        </p:txBody>
      </p:sp>
      <p:sp>
        <p:nvSpPr>
          <p:cNvPr id="65" name="Shape 65"/>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28600" rtl="0">
              <a:spcBef>
                <a:spcPts val="0"/>
              </a:spcBef>
              <a:buFont typeface="Arial"/>
              <a:buChar char="•"/>
            </a:pPr>
            <a:r>
              <a:rPr lang="en-US" dirty="0"/>
              <a:t>Tell students that we start here because the documentation on legal cases provides a useful wealth of </a:t>
            </a:r>
            <a:r>
              <a:rPr lang="en-US" dirty="0" smtClean="0"/>
              <a:t>information.</a:t>
            </a:r>
          </a:p>
          <a:p>
            <a:pPr marL="228600" lvl="0" indent="0" rtl="0">
              <a:spcBef>
                <a:spcPts val="0"/>
              </a:spcBef>
              <a:buFont typeface="Arial"/>
              <a:buNone/>
            </a:pPr>
            <a:endParaRPr lang="en-US" dirty="0"/>
          </a:p>
          <a:p>
            <a:pPr marL="457200" lvl="0" indent="-228600" rtl="0">
              <a:spcBef>
                <a:spcPts val="0"/>
              </a:spcBef>
              <a:buFont typeface="Arial"/>
              <a:buChar char="•"/>
            </a:pPr>
            <a:r>
              <a:rPr lang="en-US" dirty="0"/>
              <a:t>Ask if they can think of an example of shifting social perspectives in the U.S. resulted in a Supreme Court decision that granted new legal protections. You might suggest gay marriage if students are unable to come up with an example</a:t>
            </a:r>
            <a:r>
              <a:rPr lang="en-US" dirty="0" smtClean="0"/>
              <a:t>.</a:t>
            </a:r>
          </a:p>
          <a:p>
            <a:pPr marL="457200" lvl="0" indent="-228600" rtl="0">
              <a:spcBef>
                <a:spcPts val="0"/>
              </a:spcBef>
              <a:buFont typeface="Arial"/>
              <a:buChar char="•"/>
            </a:pPr>
            <a:endParaRPr lang="en-US" dirty="0"/>
          </a:p>
          <a:p>
            <a:pPr marL="457200" lvl="0" indent="-228600" rtl="0">
              <a:spcBef>
                <a:spcPts val="0"/>
              </a:spcBef>
              <a:buFont typeface="Arial"/>
              <a:buChar char="•"/>
            </a:pPr>
            <a:r>
              <a:rPr lang="en-US" dirty="0"/>
              <a:t>If you are teaching this course outside of the U.S. try to think of an example that might be more relevant for your students</a:t>
            </a:r>
            <a:r>
              <a:rPr lang="en-US" dirty="0" smtClean="0"/>
              <a:t>. </a:t>
            </a:r>
            <a:r>
              <a:rPr lang="en-US" dirty="0"/>
              <a:t>If you are in Europe, the Middle East or Africa, you might consider laws that affect refugees and their social inclusion and government support as an example. </a:t>
            </a:r>
          </a:p>
        </p:txBody>
      </p:sp>
      <p:sp>
        <p:nvSpPr>
          <p:cNvPr id="65" name="Shape 65"/>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smtClean="0">
                <a:solidFill>
                  <a:srgbClr val="000000"/>
                </a:solidFill>
              </a:rPr>
              <a:t>The</a:t>
            </a:r>
            <a:r>
              <a:rPr lang="en-US" sz="1100" baseline="0" dirty="0" smtClean="0">
                <a:solidFill>
                  <a:srgbClr val="000000"/>
                </a:solidFill>
              </a:rPr>
              <a:t>se</a:t>
            </a:r>
            <a:r>
              <a:rPr lang="en-US" sz="1100" dirty="0" smtClean="0">
                <a:solidFill>
                  <a:srgbClr val="000000"/>
                </a:solidFill>
              </a:rPr>
              <a:t> slides cover </a:t>
            </a:r>
            <a:r>
              <a:rPr lang="en-US" sz="1100" dirty="0">
                <a:solidFill>
                  <a:srgbClr val="000000"/>
                </a:solidFill>
              </a:rPr>
              <a:t>information about the court case </a:t>
            </a:r>
            <a:r>
              <a:rPr lang="en-US" sz="1100" i="1" dirty="0">
                <a:solidFill>
                  <a:srgbClr val="000000"/>
                </a:solidFill>
              </a:rPr>
              <a:t>Degraffenreid v General Motors</a:t>
            </a:r>
            <a:r>
              <a:rPr lang="en-US" sz="1100" dirty="0">
                <a:solidFill>
                  <a:srgbClr val="000000"/>
                </a:solidFill>
              </a:rPr>
              <a:t> and </a:t>
            </a:r>
            <a:r>
              <a:rPr lang="en-US" sz="1100" dirty="0" smtClean="0">
                <a:solidFill>
                  <a:srgbClr val="000000"/>
                </a:solidFill>
              </a:rPr>
              <a:t>the </a:t>
            </a:r>
            <a:r>
              <a:rPr lang="en-US" sz="1100" dirty="0">
                <a:solidFill>
                  <a:srgbClr val="000000"/>
                </a:solidFill>
              </a:rPr>
              <a:t>Black Lives Matter Movement</a:t>
            </a:r>
            <a:r>
              <a:rPr lang="en-US" sz="1100" dirty="0" smtClean="0">
                <a:solidFill>
                  <a:srgbClr val="000000"/>
                </a:solidFill>
              </a:rPr>
              <a:t>.</a:t>
            </a:r>
          </a:p>
          <a:p>
            <a:pPr marL="158750" lvl="0" indent="0" rtl="0">
              <a:spcBef>
                <a:spcPts val="0"/>
              </a:spcBef>
              <a:buSzPct val="100000"/>
              <a:buFont typeface="Arial"/>
              <a:buNone/>
            </a:pPr>
            <a:endParaRPr lang="en-US" sz="1100" dirty="0">
              <a:solidFill>
                <a:srgbClr val="000000"/>
              </a:solidFill>
            </a:endParaRPr>
          </a:p>
          <a:p>
            <a:pPr marL="457200" lvl="0" indent="-298450" rtl="0">
              <a:spcBef>
                <a:spcPts val="0"/>
              </a:spcBef>
              <a:buSzPct val="100000"/>
              <a:buFont typeface="Arial"/>
              <a:buChar char="•"/>
            </a:pPr>
            <a:r>
              <a:rPr lang="en-US" sz="1100" dirty="0">
                <a:solidFill>
                  <a:srgbClr val="000000"/>
                </a:solidFill>
              </a:rPr>
              <a:t>After you have covered the information in the slide, you may want to ask students: </a:t>
            </a:r>
          </a:p>
          <a:p>
            <a:pPr marL="914400" lvl="1" indent="-298450" rtl="0">
              <a:spcBef>
                <a:spcPts val="0"/>
              </a:spcBef>
              <a:buSzPct val="100000"/>
              <a:buFont typeface="Arial"/>
              <a:buChar char="•"/>
            </a:pPr>
            <a:r>
              <a:rPr lang="en-US" sz="1100" dirty="0">
                <a:solidFill>
                  <a:srgbClr val="000000"/>
                </a:solidFill>
              </a:rPr>
              <a:t> </a:t>
            </a:r>
            <a:r>
              <a:rPr lang="en-US" sz="1100" i="1" dirty="0">
                <a:solidFill>
                  <a:srgbClr val="000000"/>
                </a:solidFill>
              </a:rPr>
              <a:t>H</a:t>
            </a:r>
            <a:r>
              <a:rPr lang="en-US" sz="1100" i="1" dirty="0" smtClean="0">
                <a:solidFill>
                  <a:srgbClr val="000000"/>
                </a:solidFill>
              </a:rPr>
              <a:t>ow </a:t>
            </a:r>
            <a:r>
              <a:rPr lang="en-US" sz="1100" i="1" dirty="0">
                <a:solidFill>
                  <a:srgbClr val="000000"/>
                </a:solidFill>
              </a:rPr>
              <a:t>do you see this historic court case connecting with the contemporary </a:t>
            </a:r>
            <a:r>
              <a:rPr lang="en-US" sz="1100" i="1" dirty="0" smtClean="0">
                <a:solidFill>
                  <a:srgbClr val="000000"/>
                </a:solidFill>
              </a:rPr>
              <a:t>movement, </a:t>
            </a:r>
            <a:r>
              <a:rPr lang="en-US" sz="1100" i="1" dirty="0">
                <a:solidFill>
                  <a:srgbClr val="000000"/>
                </a:solidFill>
              </a:rPr>
              <a:t>B</a:t>
            </a:r>
            <a:r>
              <a:rPr lang="en-US" sz="1100" i="1" dirty="0" smtClean="0">
                <a:solidFill>
                  <a:srgbClr val="000000"/>
                </a:solidFill>
              </a:rPr>
              <a:t>lack </a:t>
            </a:r>
            <a:r>
              <a:rPr lang="en-US" sz="1100" i="1" dirty="0">
                <a:solidFill>
                  <a:srgbClr val="000000"/>
                </a:solidFill>
              </a:rPr>
              <a:t>L</a:t>
            </a:r>
            <a:r>
              <a:rPr lang="en-US" sz="1100" i="1" dirty="0" smtClean="0">
                <a:solidFill>
                  <a:srgbClr val="000000"/>
                </a:solidFill>
              </a:rPr>
              <a:t>ives </a:t>
            </a:r>
            <a:r>
              <a:rPr lang="en-US" sz="1100" i="1" dirty="0">
                <a:solidFill>
                  <a:srgbClr val="000000"/>
                </a:solidFill>
              </a:rPr>
              <a:t>M</a:t>
            </a:r>
            <a:r>
              <a:rPr lang="en-US" sz="1100" i="1" dirty="0" smtClean="0">
                <a:solidFill>
                  <a:srgbClr val="000000"/>
                </a:solidFill>
              </a:rPr>
              <a:t>atter?</a:t>
            </a:r>
            <a:endParaRPr lang="en-US" sz="1100" i="1" dirty="0">
              <a:solidFill>
                <a:srgbClr val="000000"/>
              </a:solidFill>
            </a:endParaRPr>
          </a:p>
        </p:txBody>
      </p:sp>
      <p:sp>
        <p:nvSpPr>
          <p:cNvPr id="72" name="Shape 7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smtClean="0">
                <a:solidFill>
                  <a:srgbClr val="000000"/>
                </a:solidFill>
              </a:rPr>
              <a:t>This </a:t>
            </a:r>
            <a:r>
              <a:rPr lang="en-US" sz="1100" dirty="0">
                <a:solidFill>
                  <a:srgbClr val="000000"/>
                </a:solidFill>
              </a:rPr>
              <a:t>photo is of a Black Lives Matter </a:t>
            </a:r>
            <a:r>
              <a:rPr lang="en-US" sz="1100" dirty="0" smtClean="0">
                <a:solidFill>
                  <a:srgbClr val="000000"/>
                </a:solidFill>
              </a:rPr>
              <a:t>protest. </a:t>
            </a:r>
            <a:r>
              <a:rPr lang="en-US" sz="1100" dirty="0">
                <a:solidFill>
                  <a:srgbClr val="000000"/>
                </a:solidFill>
              </a:rPr>
              <a:t>Black Lives Matter is an international activist organization with its roots in the African American community</a:t>
            </a:r>
            <a:r>
              <a:rPr lang="en-US" sz="1100" dirty="0" smtClean="0">
                <a:solidFill>
                  <a:srgbClr val="000000"/>
                </a:solidFill>
              </a:rPr>
              <a:t>.</a:t>
            </a:r>
          </a:p>
          <a:p>
            <a:pPr marL="158750" lvl="0" indent="0" rtl="0">
              <a:spcBef>
                <a:spcPts val="0"/>
              </a:spcBef>
              <a:buSzPct val="100000"/>
              <a:buFont typeface="Arial"/>
              <a:buNone/>
            </a:pPr>
            <a:r>
              <a:rPr lang="en-US" sz="1100" dirty="0" smtClean="0">
                <a:solidFill>
                  <a:srgbClr val="000000"/>
                </a:solidFill>
              </a:rPr>
              <a:t> </a:t>
            </a:r>
            <a:endParaRPr lang="en-US" sz="1100" dirty="0">
              <a:solidFill>
                <a:srgbClr val="000000"/>
              </a:solidFill>
            </a:endParaRPr>
          </a:p>
          <a:p>
            <a:pPr marL="457200" lvl="0" indent="-298450" rtl="0">
              <a:spcBef>
                <a:spcPts val="0"/>
              </a:spcBef>
              <a:buSzPct val="100000"/>
              <a:buFont typeface="Arial"/>
              <a:buChar char="•"/>
            </a:pPr>
            <a:r>
              <a:rPr lang="en-US" sz="1100" dirty="0">
                <a:solidFill>
                  <a:srgbClr val="000000"/>
                </a:solidFill>
              </a:rPr>
              <a:t>Black Lives Matter protests around police killings, racial profiling, and police brutality. The movement began in 2013, after the acquittal of George Zimmerman in the shooting of African American teenage </a:t>
            </a:r>
            <a:r>
              <a:rPr lang="en-US" sz="1100" dirty="0" err="1">
                <a:solidFill>
                  <a:srgbClr val="000000"/>
                </a:solidFill>
              </a:rPr>
              <a:t>Trayvon</a:t>
            </a:r>
            <a:r>
              <a:rPr lang="en-US" sz="1100" dirty="0">
                <a:solidFill>
                  <a:srgbClr val="000000"/>
                </a:solidFill>
              </a:rPr>
              <a:t> Martin. (</a:t>
            </a:r>
            <a:r>
              <a:rPr lang="en-US" sz="1100" b="1" dirty="0">
                <a:solidFill>
                  <a:srgbClr val="000000"/>
                </a:solidFill>
              </a:rPr>
              <a:t>Source: </a:t>
            </a:r>
            <a:r>
              <a:rPr lang="en-US" sz="1100" dirty="0">
                <a:solidFill>
                  <a:srgbClr val="000000"/>
                </a:solidFill>
              </a:rPr>
              <a:t>Wikipedia: Black Lives Matter)</a:t>
            </a:r>
            <a:r>
              <a:rPr lang="en-US" sz="1100" dirty="0" smtClean="0">
                <a:solidFill>
                  <a:srgbClr val="000000"/>
                </a:solidFill>
              </a:rPr>
              <a:t>.</a:t>
            </a:r>
          </a:p>
          <a:p>
            <a:pPr marL="457200" lvl="0" indent="-298450" rtl="0">
              <a:spcBef>
                <a:spcPts val="0"/>
              </a:spcBef>
              <a:buSzPct val="100000"/>
              <a:buFont typeface="Arial"/>
              <a:buChar char="•"/>
            </a:pPr>
            <a:endParaRPr lang="en-US" sz="1100" dirty="0" smtClean="0">
              <a:solidFill>
                <a:srgbClr val="000000"/>
              </a:solidFill>
            </a:endParaRPr>
          </a:p>
          <a:p>
            <a:pPr marL="158750" lvl="0" indent="0" rtl="0">
              <a:spcBef>
                <a:spcPts val="0"/>
              </a:spcBef>
              <a:buSzPct val="100000"/>
              <a:buFont typeface="Arial"/>
              <a:buNone/>
            </a:pPr>
            <a:r>
              <a:rPr lang="en-US" sz="1100" dirty="0" smtClean="0">
                <a:solidFill>
                  <a:srgbClr val="000000"/>
                </a:solidFill>
              </a:rPr>
              <a:t>Photo courtesy</a:t>
            </a:r>
            <a:r>
              <a:rPr lang="en-US" sz="1100" baseline="0" dirty="0" smtClean="0">
                <a:solidFill>
                  <a:srgbClr val="000000"/>
                </a:solidFill>
              </a:rPr>
              <a:t> of</a:t>
            </a:r>
            <a:r>
              <a:rPr lang="en-US" sz="1100" dirty="0" smtClean="0">
                <a:solidFill>
                  <a:srgbClr val="000000"/>
                </a:solidFill>
              </a:rPr>
              <a:t> </a:t>
            </a:r>
            <a:r>
              <a:rPr lang="en-US" sz="1200" b="0" i="0" u="none" strike="noStrike" kern="1200" cap="none" dirty="0" smtClean="0">
                <a:solidFill>
                  <a:schemeClr val="dk1"/>
                </a:solidFill>
                <a:latin typeface="Arial"/>
                <a:ea typeface="Arial"/>
                <a:cs typeface="Arial"/>
                <a:sym typeface="Arial"/>
              </a:rPr>
              <a:t>Annette Bernhardt</a:t>
            </a:r>
            <a:endParaRPr dirty="0"/>
          </a:p>
        </p:txBody>
      </p:sp>
      <p:sp>
        <p:nvSpPr>
          <p:cNvPr id="72" name="Shape 7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smtClean="0">
                <a:solidFill>
                  <a:srgbClr val="000000"/>
                </a:solidFill>
              </a:rPr>
              <a:t>Historically</a:t>
            </a:r>
            <a:r>
              <a:rPr lang="en-US" sz="1100" dirty="0">
                <a:solidFill>
                  <a:srgbClr val="000000"/>
                </a:solidFill>
              </a:rPr>
              <a:t>, black women have been heavily targeted by police in the same ways as black men. Racial profiling, shootings, police </a:t>
            </a:r>
            <a:r>
              <a:rPr lang="en-US" sz="1100" dirty="0" smtClean="0">
                <a:solidFill>
                  <a:srgbClr val="000000"/>
                </a:solidFill>
              </a:rPr>
              <a:t>stops, </a:t>
            </a:r>
            <a:r>
              <a:rPr lang="en-US" sz="1100" dirty="0">
                <a:solidFill>
                  <a:srgbClr val="000000"/>
                </a:solidFill>
              </a:rPr>
              <a:t>as well as more gender-specific aggression like sexual harassment, assault, or strip-searching have all been commonplace occurrences</a:t>
            </a:r>
            <a:r>
              <a:rPr lang="en-US" sz="1100" dirty="0" smtClean="0">
                <a:solidFill>
                  <a:srgbClr val="000000"/>
                </a:solidFill>
              </a:rPr>
              <a:t>.</a:t>
            </a:r>
            <a:r>
              <a:rPr lang="en-US" sz="1100" baseline="0" dirty="0" smtClean="0">
                <a:solidFill>
                  <a:srgbClr val="000000"/>
                </a:solidFill>
              </a:rPr>
              <a:t> </a:t>
            </a:r>
            <a:br>
              <a:rPr lang="en-US" sz="1100" baseline="0" dirty="0" smtClean="0">
                <a:solidFill>
                  <a:srgbClr val="000000"/>
                </a:solidFill>
              </a:rPr>
            </a:br>
            <a:r>
              <a:rPr lang="en-US" sz="1100" dirty="0" smtClean="0">
                <a:solidFill>
                  <a:srgbClr val="000000"/>
                </a:solidFill>
              </a:rPr>
              <a:t>(</a:t>
            </a:r>
            <a:r>
              <a:rPr lang="en-US" sz="1100" b="1" dirty="0" smtClean="0">
                <a:solidFill>
                  <a:srgbClr val="000000"/>
                </a:solidFill>
              </a:rPr>
              <a:t>Source</a:t>
            </a:r>
            <a:r>
              <a:rPr lang="en-US" sz="1100" dirty="0">
                <a:solidFill>
                  <a:srgbClr val="000000"/>
                </a:solidFill>
              </a:rPr>
              <a:t>: “Black Lives Matter: An Intersectionality of Race and Gender, see </a:t>
            </a:r>
            <a:r>
              <a:rPr lang="en-US" sz="1100" dirty="0" smtClean="0">
                <a:solidFill>
                  <a:srgbClr val="000000"/>
                </a:solidFill>
              </a:rPr>
              <a:t>References</a:t>
            </a:r>
            <a:r>
              <a:rPr lang="en-US" sz="1100" dirty="0">
                <a:solidFill>
                  <a:srgbClr val="000000"/>
                </a:solidFill>
              </a:rPr>
              <a:t>.</a:t>
            </a:r>
            <a:r>
              <a:rPr lang="en-US" sz="1100" dirty="0" smtClean="0">
                <a:solidFill>
                  <a:srgbClr val="000000"/>
                </a:solidFill>
              </a:rPr>
              <a:t>)</a:t>
            </a:r>
          </a:p>
          <a:p>
            <a:pPr marL="457200" lvl="0" indent="-298450" rtl="0">
              <a:spcBef>
                <a:spcPts val="0"/>
              </a:spcBef>
              <a:buSzPct val="100000"/>
              <a:buFont typeface="Arial"/>
              <a:buChar char="•"/>
            </a:pPr>
            <a:endParaRPr lang="en-US" sz="1100" dirty="0">
              <a:solidFill>
                <a:srgbClr val="000000"/>
              </a:solidFill>
            </a:endParaRPr>
          </a:p>
          <a:p>
            <a:pPr marL="457200" lvl="0" indent="-298450" rtl="0">
              <a:spcBef>
                <a:spcPts val="0"/>
              </a:spcBef>
              <a:buSzPct val="100000"/>
              <a:buFont typeface="Arial"/>
              <a:buChar char="•"/>
            </a:pPr>
            <a:r>
              <a:rPr lang="en-US" sz="1100" dirty="0">
                <a:solidFill>
                  <a:srgbClr val="000000"/>
                </a:solidFill>
              </a:rPr>
              <a:t>Many black queer and transgender Black Lives Matter organizers lead the movement while centering on issues that </a:t>
            </a:r>
            <a:r>
              <a:rPr lang="en-US" sz="1100" dirty="0" smtClean="0">
                <a:solidFill>
                  <a:srgbClr val="000000"/>
                </a:solidFill>
              </a:rPr>
              <a:t>they—as </a:t>
            </a:r>
            <a:r>
              <a:rPr lang="en-US" sz="1100" dirty="0">
                <a:solidFill>
                  <a:srgbClr val="000000"/>
                </a:solidFill>
              </a:rPr>
              <a:t>the most marginalized black </a:t>
            </a:r>
            <a:r>
              <a:rPr lang="en-US" sz="1100" dirty="0" smtClean="0">
                <a:solidFill>
                  <a:srgbClr val="000000"/>
                </a:solidFill>
              </a:rPr>
              <a:t>people—face</a:t>
            </a:r>
            <a:r>
              <a:rPr lang="en-US" sz="1100" dirty="0">
                <a:solidFill>
                  <a:srgbClr val="000000"/>
                </a:solidFill>
              </a:rPr>
              <a:t>: economic inequality, </a:t>
            </a:r>
            <a:r>
              <a:rPr lang="en-US" sz="1100" dirty="0" err="1" smtClean="0">
                <a:solidFill>
                  <a:srgbClr val="000000"/>
                </a:solidFill>
              </a:rPr>
              <a:t>intraracial</a:t>
            </a:r>
            <a:r>
              <a:rPr lang="en-US" sz="1100" dirty="0" smtClean="0">
                <a:solidFill>
                  <a:srgbClr val="000000"/>
                </a:solidFill>
              </a:rPr>
              <a:t> </a:t>
            </a:r>
            <a:r>
              <a:rPr lang="en-US" sz="1100" dirty="0">
                <a:solidFill>
                  <a:srgbClr val="000000"/>
                </a:solidFill>
              </a:rPr>
              <a:t>violence, state violence, </a:t>
            </a:r>
            <a:r>
              <a:rPr lang="en-US" sz="1100" dirty="0" err="1">
                <a:solidFill>
                  <a:srgbClr val="000000"/>
                </a:solidFill>
              </a:rPr>
              <a:t>transphobia</a:t>
            </a:r>
            <a:r>
              <a:rPr lang="en-US" sz="1100" dirty="0">
                <a:solidFill>
                  <a:srgbClr val="000000"/>
                </a:solidFill>
              </a:rPr>
              <a:t>, misogyny, and homophobia</a:t>
            </a:r>
            <a:r>
              <a:rPr lang="en-US" sz="1100" dirty="0" smtClean="0">
                <a:solidFill>
                  <a:srgbClr val="000000"/>
                </a:solidFill>
              </a:rPr>
              <a:t>.</a:t>
            </a:r>
          </a:p>
          <a:p>
            <a:pPr marL="158750" lvl="0" indent="0" rtl="0">
              <a:spcBef>
                <a:spcPts val="0"/>
              </a:spcBef>
              <a:buSzPct val="100000"/>
              <a:buFont typeface="Arial"/>
              <a:buNone/>
            </a:pPr>
            <a:endParaRPr lang="en-US" sz="1100" dirty="0">
              <a:solidFill>
                <a:srgbClr val="000000"/>
              </a:solidFill>
            </a:endParaRPr>
          </a:p>
          <a:p>
            <a:pPr marL="457200" lvl="0" indent="-298450" rtl="0">
              <a:spcBef>
                <a:spcPts val="0"/>
              </a:spcBef>
              <a:buClr>
                <a:srgbClr val="000000"/>
              </a:buClr>
              <a:buSzPct val="100000"/>
              <a:buFont typeface="Arial"/>
              <a:buChar char="•"/>
            </a:pPr>
            <a:r>
              <a:rPr lang="en-US" sz="1100" dirty="0">
                <a:solidFill>
                  <a:srgbClr val="000000"/>
                </a:solidFill>
              </a:rPr>
              <a:t>LGBTQ: </a:t>
            </a:r>
            <a:r>
              <a:rPr lang="en-US" sz="1100" dirty="0" smtClean="0">
                <a:solidFill>
                  <a:srgbClr val="000000"/>
                </a:solidFill>
              </a:rPr>
              <a:t>(</a:t>
            </a:r>
            <a:r>
              <a:rPr lang="en-US" sz="1100" b="1" dirty="0">
                <a:solidFill>
                  <a:srgbClr val="000000"/>
                </a:solidFill>
              </a:rPr>
              <a:t>Source</a:t>
            </a:r>
            <a:r>
              <a:rPr lang="en-US" sz="1100" dirty="0">
                <a:solidFill>
                  <a:srgbClr val="000000"/>
                </a:solidFill>
              </a:rPr>
              <a:t>: “How 4 Black Lives Matter </a:t>
            </a:r>
            <a:r>
              <a:rPr lang="en-US" sz="1100" dirty="0" err="1">
                <a:solidFill>
                  <a:srgbClr val="000000"/>
                </a:solidFill>
              </a:rPr>
              <a:t>Activitsts</a:t>
            </a:r>
            <a:r>
              <a:rPr lang="en-US" sz="1100" dirty="0">
                <a:solidFill>
                  <a:srgbClr val="000000"/>
                </a:solidFill>
              </a:rPr>
              <a:t> Handle Queerness and Trans Issues,” see </a:t>
            </a:r>
            <a:r>
              <a:rPr lang="en-US" sz="1100" dirty="0" err="1" smtClean="0">
                <a:solidFill>
                  <a:srgbClr val="000000"/>
                </a:solidFill>
              </a:rPr>
              <a:t>Reference.s</a:t>
            </a:r>
            <a:r>
              <a:rPr lang="en-US" sz="1100" dirty="0" smtClean="0">
                <a:solidFill>
                  <a:srgbClr val="000000"/>
                </a:solidFill>
              </a:rPr>
              <a:t>)</a:t>
            </a:r>
          </a:p>
          <a:p>
            <a:pPr marL="615950" lvl="1" indent="0" rtl="0">
              <a:spcBef>
                <a:spcPts val="0"/>
              </a:spcBef>
              <a:buClr>
                <a:srgbClr val="000000"/>
              </a:buClr>
              <a:buSzPct val="100000"/>
              <a:buFont typeface="Arial"/>
              <a:buNone/>
            </a:pPr>
            <a:endParaRPr lang="en-US" sz="1100" dirty="0" smtClean="0">
              <a:solidFill>
                <a:srgbClr val="000000"/>
              </a:solidFill>
            </a:endParaRPr>
          </a:p>
          <a:p>
            <a:pPr marL="615950" lvl="1" indent="0" rtl="0">
              <a:spcBef>
                <a:spcPts val="0"/>
              </a:spcBef>
              <a:buClr>
                <a:srgbClr val="000000"/>
              </a:buClr>
              <a:buSzPct val="100000"/>
              <a:buFont typeface="Arial"/>
              <a:buNone/>
            </a:pPr>
            <a:endParaRPr lang="en-US" sz="1100" dirty="0">
              <a:solidFill>
                <a:srgbClr val="000000"/>
              </a:solidFill>
            </a:endParaRPr>
          </a:p>
          <a:p>
            <a:pPr marL="158750" lvl="0" indent="0" rtl="0">
              <a:spcBef>
                <a:spcPts val="0"/>
              </a:spcBef>
              <a:buSzPct val="100000"/>
              <a:buFont typeface="Arial"/>
              <a:buNone/>
            </a:pPr>
            <a:r>
              <a:rPr lang="en-US" sz="1000" dirty="0" smtClean="0">
                <a:solidFill>
                  <a:srgbClr val="000000"/>
                </a:solidFill>
              </a:rPr>
              <a:t>Photo courtesy</a:t>
            </a:r>
            <a:r>
              <a:rPr lang="en-US" sz="1000" baseline="0" dirty="0" smtClean="0">
                <a:solidFill>
                  <a:srgbClr val="000000"/>
                </a:solidFill>
              </a:rPr>
              <a:t> of</a:t>
            </a:r>
            <a:r>
              <a:rPr lang="en-US" sz="1000" dirty="0" smtClean="0">
                <a:solidFill>
                  <a:srgbClr val="000000"/>
                </a:solidFill>
              </a:rPr>
              <a:t> </a:t>
            </a:r>
            <a:r>
              <a:rPr lang="en-US" sz="1050" b="0" i="0" u="none" strike="noStrike" kern="1200" cap="none" dirty="0" smtClean="0">
                <a:solidFill>
                  <a:schemeClr val="dk1"/>
                </a:solidFill>
                <a:latin typeface="Arial"/>
                <a:ea typeface="Arial"/>
                <a:cs typeface="Arial"/>
                <a:sym typeface="Arial"/>
              </a:rPr>
              <a:t>Annette Bernhardt</a:t>
            </a:r>
            <a:endParaRPr lang="en-US" sz="1000" dirty="0" smtClean="0"/>
          </a:p>
          <a:p>
            <a:pPr lvl="0">
              <a:spcBef>
                <a:spcPts val="0"/>
              </a:spcBef>
              <a:buNone/>
            </a:pPr>
            <a:endParaRPr dirty="0"/>
          </a:p>
        </p:txBody>
      </p:sp>
      <p:sp>
        <p:nvSpPr>
          <p:cNvPr id="72" name="Shape 7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b="1" dirty="0">
                <a:solidFill>
                  <a:srgbClr val="000000"/>
                </a:solidFill>
                <a:highlight>
                  <a:srgbClr val="FFFFFF"/>
                </a:highlight>
              </a:rPr>
              <a:t>Background Information: </a:t>
            </a:r>
            <a:r>
              <a:rPr lang="en-US" sz="1100" dirty="0">
                <a:solidFill>
                  <a:srgbClr val="000000"/>
                </a:solidFill>
                <a:highlight>
                  <a:srgbClr val="FFFFFF"/>
                </a:highlight>
              </a:rPr>
              <a:t>Kimberlé Crenshaw teaches </a:t>
            </a:r>
            <a:r>
              <a:rPr lang="en-US" sz="1100" i="1" dirty="0">
                <a:solidFill>
                  <a:srgbClr val="000000"/>
                </a:solidFill>
                <a:highlight>
                  <a:srgbClr val="FFFFFF"/>
                </a:highlight>
              </a:rPr>
              <a:t>Civil Rights</a:t>
            </a:r>
            <a:r>
              <a:rPr lang="en-US" sz="1100" dirty="0">
                <a:solidFill>
                  <a:srgbClr val="000000"/>
                </a:solidFill>
                <a:highlight>
                  <a:srgbClr val="FFFFFF"/>
                </a:highlight>
              </a:rPr>
              <a:t> and other courses in critical race studies and constitutional law. Her primary scholarly interests center around race and the law, and she was a founder and has been a leader in the intellectual movement called Critical Race Theory. She was elected Professor of the Year by the 1991 and 1994 graduating classes. She now splits her time each year between UCLA and the Columbia School of Law</a:t>
            </a:r>
            <a:r>
              <a:rPr lang="en-US" sz="1100" dirty="0" smtClean="0">
                <a:solidFill>
                  <a:srgbClr val="000000"/>
                </a:solidFill>
                <a:highlight>
                  <a:srgbClr val="FFFFFF"/>
                </a:highlight>
              </a:rPr>
              <a:t>. </a:t>
            </a:r>
            <a:r>
              <a:rPr lang="en-US" sz="1100" dirty="0">
                <a:solidFill>
                  <a:srgbClr val="000000"/>
                </a:solidFill>
                <a:highlight>
                  <a:srgbClr val="FFFFFF"/>
                </a:highlight>
              </a:rPr>
              <a:t>(Source: </a:t>
            </a:r>
            <a:r>
              <a:rPr lang="en-US" sz="1100" dirty="0" err="1">
                <a:solidFill>
                  <a:srgbClr val="000000"/>
                </a:solidFill>
                <a:highlight>
                  <a:srgbClr val="FFFFFF"/>
                </a:highlight>
              </a:rPr>
              <a:t>Kimberle</a:t>
            </a:r>
            <a:r>
              <a:rPr lang="en-US" sz="1100" dirty="0">
                <a:solidFill>
                  <a:srgbClr val="000000"/>
                </a:solidFill>
                <a:highlight>
                  <a:srgbClr val="FFFFFF"/>
                </a:highlight>
              </a:rPr>
              <a:t> Crenshaw’s UCLA Law biography, see </a:t>
            </a:r>
            <a:r>
              <a:rPr lang="en-US" sz="1100" dirty="0" smtClean="0">
                <a:solidFill>
                  <a:srgbClr val="000000"/>
                </a:solidFill>
                <a:highlight>
                  <a:srgbClr val="FFFFFF"/>
                </a:highlight>
              </a:rPr>
              <a:t>References.)</a:t>
            </a:r>
          </a:p>
          <a:p>
            <a:pPr marL="457200" lvl="0" indent="-298450" rtl="0">
              <a:spcBef>
                <a:spcPts val="0"/>
              </a:spcBef>
              <a:buSzPct val="100000"/>
            </a:pPr>
            <a:endParaRPr lang="en-US" sz="1100" dirty="0">
              <a:solidFill>
                <a:srgbClr val="000000"/>
              </a:solidFill>
              <a:highlight>
                <a:srgbClr val="FFFFFF"/>
              </a:highlight>
            </a:endParaRPr>
          </a:p>
          <a:p>
            <a:pPr lvl="0" rtl="0">
              <a:spcBef>
                <a:spcPts val="0"/>
              </a:spcBef>
              <a:buNone/>
            </a:pPr>
            <a:r>
              <a:rPr lang="en-US" sz="1000" dirty="0"/>
              <a:t>Image Courtesy of </a:t>
            </a:r>
            <a:r>
              <a:rPr lang="en-US" sz="1000" dirty="0" err="1"/>
              <a:t>Mitchiko</a:t>
            </a:r>
            <a:r>
              <a:rPr lang="en-US" sz="1000" dirty="0"/>
              <a:t> Maggi </a:t>
            </a:r>
          </a:p>
        </p:txBody>
      </p:sp>
      <p:sp>
        <p:nvSpPr>
          <p:cNvPr id="83" name="Shape 83"/>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1" name="Shape 9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457200" lvl="0" indent="-298450" rtl="0">
              <a:spcBef>
                <a:spcPts val="0"/>
              </a:spcBef>
              <a:buSzPct val="100000"/>
              <a:buFont typeface="Arial"/>
              <a:buChar char="•"/>
            </a:pPr>
            <a:r>
              <a:rPr lang="en-US" sz="1100" dirty="0"/>
              <a:t>Call on students to name other types of oppression when you get to the bullet point “and many others.” Write students’ responses on the board and add to the list as you work through the lesson. The list will keep growing as students dig deeper into the concepts underpinning </a:t>
            </a:r>
            <a:r>
              <a:rPr lang="en-US" sz="1100" dirty="0" err="1"/>
              <a:t>intersectionality</a:t>
            </a:r>
            <a:r>
              <a:rPr lang="en-US" sz="1100" dirty="0" smtClean="0"/>
              <a:t>.</a:t>
            </a:r>
          </a:p>
          <a:p>
            <a:pPr marL="457200" lvl="0" indent="-298450" rtl="0">
              <a:spcBef>
                <a:spcPts val="0"/>
              </a:spcBef>
              <a:buSzPct val="100000"/>
              <a:buFont typeface="Arial"/>
              <a:buChar char="•"/>
            </a:pPr>
            <a:endParaRPr lang="en-US" sz="1100" dirty="0"/>
          </a:p>
          <a:p>
            <a:pPr marL="457200" lvl="0" indent="-298450" rtl="0">
              <a:spcBef>
                <a:spcPts val="0"/>
              </a:spcBef>
              <a:buSzPct val="100000"/>
              <a:buFont typeface="Arial"/>
              <a:buChar char="•"/>
            </a:pPr>
            <a:r>
              <a:rPr lang="en-US" sz="1100" dirty="0"/>
              <a:t>If students are unable to come up with answers, have them refer to the intersectionality word search and handout.   </a:t>
            </a:r>
            <a:endParaRPr lang="en-US" sz="1100" dirty="0" smtClean="0"/>
          </a:p>
          <a:p>
            <a:pPr marL="457200" lvl="0" indent="-298450" rtl="0">
              <a:spcBef>
                <a:spcPts val="0"/>
              </a:spcBef>
              <a:buSzPct val="100000"/>
              <a:buFont typeface="Arial"/>
              <a:buChar char="•"/>
            </a:pPr>
            <a:endParaRPr lang="en-US" sz="1100" dirty="0"/>
          </a:p>
          <a:p>
            <a:pPr lvl="0" rtl="0">
              <a:spcBef>
                <a:spcPts val="0"/>
              </a:spcBef>
              <a:buNone/>
            </a:pPr>
            <a:r>
              <a:rPr lang="en-US" sz="1000" dirty="0"/>
              <a:t>Image Courtesy of Jim </a:t>
            </a:r>
            <a:r>
              <a:rPr lang="en-US" sz="1000" dirty="0" err="1"/>
              <a:t>Chuchu</a:t>
            </a:r>
            <a:endParaRPr lang="en-US" sz="1000" dirty="0"/>
          </a:p>
          <a:p>
            <a:pPr lvl="0">
              <a:spcBef>
                <a:spcPts val="0"/>
              </a:spcBef>
              <a:buNone/>
            </a:pPr>
            <a:endParaRPr dirty="0"/>
          </a:p>
        </p:txBody>
      </p:sp>
      <p:sp>
        <p:nvSpPr>
          <p:cNvPr id="92" name="Shape 92"/>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pPr lvl="0">
                <a:spcBef>
                  <a:spcPts val="0"/>
                </a:spcBef>
                <a:buClr>
                  <a:srgbClr val="000000"/>
                </a:buClr>
                <a:buSzPct val="25000"/>
                <a:buFont typeface="Arial"/>
                <a:buNone/>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09600" y="3835135"/>
            <a:ext cx="7772400" cy="1727464"/>
          </a:xfrm>
          <a:prstGeom prst="rect">
            <a:avLst/>
          </a:prstGeom>
          <a:noFill/>
          <a:ln>
            <a:noFill/>
          </a:ln>
        </p:spPr>
        <p:txBody>
          <a:bodyPr lIns="91425" tIns="91425" rIns="91425" bIns="91425" anchor="t" anchorCtr="0"/>
          <a:lstStyle>
            <a:lvl1pPr marL="0" marR="0" lvl="0" indent="0" algn="l" rtl="0">
              <a:spcBef>
                <a:spcPts val="0"/>
              </a:spcBef>
              <a:spcAft>
                <a:spcPts val="0"/>
              </a:spcAft>
              <a:defRPr sz="4800" b="0" i="0" u="none" strike="noStrike" cap="none">
                <a:solidFill>
                  <a:srgbClr val="EC511C"/>
                </a:solidFill>
                <a:latin typeface="Arial Black"/>
                <a:ea typeface="Arial Black"/>
                <a:cs typeface="Arial Black"/>
                <a:sym typeface="Arial Black"/>
              </a:defRPr>
            </a:lvl1pPr>
            <a:lvl2pPr marL="0" marR="0" lvl="1" indent="0" algn="l" rtl="0">
              <a:spcBef>
                <a:spcPts val="0"/>
              </a:spcBef>
              <a:spcAft>
                <a:spcPts val="0"/>
              </a:spcAft>
              <a:defRPr sz="240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defRPr sz="240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defRPr sz="240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defRPr sz="2400" b="0" i="0" u="none" strike="noStrike" cap="none">
                <a:solidFill>
                  <a:schemeClr val="dk2"/>
                </a:solidFill>
                <a:latin typeface="Verdana"/>
                <a:ea typeface="Verdana"/>
                <a:cs typeface="Verdana"/>
                <a:sym typeface="Verdana"/>
              </a:defRPr>
            </a:lvl5pPr>
            <a:lvl6pPr marL="457200" marR="0" lvl="5" indent="0" algn="l" rtl="0">
              <a:spcBef>
                <a:spcPts val="0"/>
              </a:spcBef>
              <a:spcAft>
                <a:spcPts val="0"/>
              </a:spcAft>
              <a:defRPr sz="2400" b="0" i="0" u="none" strike="noStrike" cap="none">
                <a:solidFill>
                  <a:schemeClr val="dk2"/>
                </a:solidFill>
                <a:latin typeface="Verdana"/>
                <a:ea typeface="Verdana"/>
                <a:cs typeface="Verdana"/>
                <a:sym typeface="Verdana"/>
              </a:defRPr>
            </a:lvl6pPr>
            <a:lvl7pPr marL="914400" marR="0" lvl="6" indent="0" algn="l" rtl="0">
              <a:spcBef>
                <a:spcPts val="0"/>
              </a:spcBef>
              <a:spcAft>
                <a:spcPts val="0"/>
              </a:spcAft>
              <a:defRPr sz="2400" b="0" i="0" u="none" strike="noStrike" cap="none">
                <a:solidFill>
                  <a:schemeClr val="dk2"/>
                </a:solidFill>
                <a:latin typeface="Verdana"/>
                <a:ea typeface="Verdana"/>
                <a:cs typeface="Verdana"/>
                <a:sym typeface="Verdana"/>
              </a:defRPr>
            </a:lvl7pPr>
            <a:lvl8pPr marL="1371600" marR="0" lvl="7" indent="0" algn="l" rtl="0">
              <a:spcBef>
                <a:spcPts val="0"/>
              </a:spcBef>
              <a:spcAft>
                <a:spcPts val="0"/>
              </a:spcAft>
              <a:defRPr sz="2400" b="0" i="0" u="none" strike="noStrike" cap="none">
                <a:solidFill>
                  <a:schemeClr val="dk2"/>
                </a:solidFill>
                <a:latin typeface="Verdana"/>
                <a:ea typeface="Verdana"/>
                <a:cs typeface="Verdana"/>
                <a:sym typeface="Verdana"/>
              </a:defRPr>
            </a:lvl8pPr>
            <a:lvl9pPr marL="1828800" marR="0" lvl="8" indent="0" algn="l" rtl="0">
              <a:spcBef>
                <a:spcPts val="0"/>
              </a:spcBef>
              <a:spcAft>
                <a:spcPts val="0"/>
              </a:spcAft>
              <a:defRPr sz="2400" b="0" i="0" u="none" strike="noStrike" cap="none">
                <a:solidFill>
                  <a:schemeClr val="dk2"/>
                </a:solidFill>
                <a:latin typeface="Verdana"/>
                <a:ea typeface="Verdana"/>
                <a:cs typeface="Verdana"/>
                <a:sym typeface="Verdana"/>
              </a:defRPr>
            </a:lvl9pPr>
          </a:lstStyle>
          <a:p>
            <a:endParaRPr/>
          </a:p>
        </p:txBody>
      </p:sp>
      <p:sp>
        <p:nvSpPr>
          <p:cNvPr id="13" name="Shape 13"/>
          <p:cNvSpPr txBox="1">
            <a:spLocks noGrp="1"/>
          </p:cNvSpPr>
          <p:nvPr>
            <p:ph type="subTitle" idx="1"/>
          </p:nvPr>
        </p:nvSpPr>
        <p:spPr>
          <a:xfrm>
            <a:off x="609600" y="5592087"/>
            <a:ext cx="7696199" cy="884911"/>
          </a:xfrm>
          <a:prstGeom prst="rect">
            <a:avLst/>
          </a:prstGeom>
          <a:noFill/>
          <a:ln>
            <a:noFill/>
          </a:ln>
        </p:spPr>
        <p:txBody>
          <a:bodyPr lIns="91425" tIns="91425" rIns="91425" bIns="91425" anchor="t" anchorCtr="0"/>
          <a:lstStyle>
            <a:lvl1pPr marL="0" marR="0" lvl="0"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marL="457200" marR="0" lvl="1" indent="0" algn="ctr" rtl="0">
              <a:spcBef>
                <a:spcPts val="400"/>
              </a:spcBef>
              <a:spcAft>
                <a:spcPts val="0"/>
              </a:spcAft>
              <a:buClr>
                <a:schemeClr val="dk1"/>
              </a:buClr>
              <a:buFont typeface="Verdana"/>
              <a:buNone/>
              <a:defRPr sz="2000" b="0" i="0" u="none" strike="noStrike" cap="none">
                <a:solidFill>
                  <a:schemeClr val="dk1"/>
                </a:solidFill>
                <a:latin typeface="Verdana"/>
                <a:ea typeface="Verdana"/>
                <a:cs typeface="Verdana"/>
                <a:sym typeface="Verdana"/>
              </a:defRPr>
            </a:lvl2pPr>
            <a:lvl3pPr marL="914400" marR="0" lvl="2" indent="0" algn="ctr" rtl="0">
              <a:spcBef>
                <a:spcPts val="360"/>
              </a:spcBef>
              <a:spcAft>
                <a:spcPts val="0"/>
              </a:spcAft>
              <a:buClr>
                <a:schemeClr val="dk1"/>
              </a:buClr>
              <a:buFont typeface="Verdana"/>
              <a:buNone/>
              <a:defRPr sz="1800" b="0" i="0" u="none" strike="noStrike" cap="none">
                <a:solidFill>
                  <a:schemeClr val="dk1"/>
                </a:solidFill>
                <a:latin typeface="Verdana"/>
                <a:ea typeface="Verdana"/>
                <a:cs typeface="Verdana"/>
                <a:sym typeface="Verdana"/>
              </a:defRPr>
            </a:lvl3pPr>
            <a:lvl4pPr marL="1371600" marR="0" lvl="3"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4pPr>
            <a:lvl5pPr marL="1828800" marR="0" lvl="4"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5pPr>
            <a:lvl6pPr marL="2286000" marR="0" lvl="5"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6pPr>
            <a:lvl7pPr marL="2743200" marR="0" lvl="6"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7pPr>
            <a:lvl8pPr marL="3200400" marR="0" lvl="7"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8pPr>
            <a:lvl9pPr marL="3657600" marR="0" lvl="8" indent="0" algn="ctr" rtl="0">
              <a:spcBef>
                <a:spcPts val="320"/>
              </a:spcBef>
              <a:spcAft>
                <a:spcPts val="0"/>
              </a:spcAft>
              <a:buClr>
                <a:schemeClr val="dk1"/>
              </a:buClr>
              <a:buFont typeface="Verdana"/>
              <a:buNone/>
              <a:defRPr sz="1600" b="0" i="0" u="none" strike="noStrike" cap="none">
                <a:solidFill>
                  <a:schemeClr val="dk1"/>
                </a:solidFill>
                <a:latin typeface="Verdana"/>
                <a:ea typeface="Verdana"/>
                <a:cs typeface="Verdana"/>
                <a:sym typeface="Verdana"/>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t" anchorCtr="0"/>
          <a:lstStyle>
            <a:lvl1pPr lvl="0" rtl="0">
              <a:spcBef>
                <a:spcPts val="0"/>
              </a:spcBef>
              <a:defRPr>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50" name="Shape 50"/>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51" name="Shape 51"/>
          <p:cNvSpPr/>
          <p:nvPr/>
        </p:nvSpPr>
        <p:spPr>
          <a:xfrm>
            <a:off x="0" y="0"/>
            <a:ext cx="9144000" cy="152399"/>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2"/>
        <p:cNvGrpSpPr/>
        <p:nvPr/>
      </p:nvGrpSpPr>
      <p:grpSpPr>
        <a:xfrm>
          <a:off x="0" y="0"/>
          <a:ext cx="0" cy="0"/>
          <a:chOff x="0" y="0"/>
          <a:chExt cx="0" cy="0"/>
        </a:xfrm>
      </p:grpSpPr>
      <p:sp>
        <p:nvSpPr>
          <p:cNvPr id="54" name="Shape 54"/>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55" name="Shape 55"/>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lvl="0" rtl="0">
              <a:spcBef>
                <a:spcPts val="0"/>
              </a:spcBef>
              <a:defRPr sz="2800">
                <a:latin typeface="Arial"/>
                <a:ea typeface="Arial"/>
                <a:cs typeface="Arial"/>
                <a:sym typeface="Arial"/>
              </a:defRPr>
            </a:lvl1pPr>
            <a:lvl2pPr lvl="1" rtl="0">
              <a:spcBef>
                <a:spcPts val="0"/>
              </a:spcBef>
              <a:defRPr sz="2400">
                <a:latin typeface="Arial"/>
                <a:ea typeface="Arial"/>
                <a:cs typeface="Arial"/>
                <a:sym typeface="Arial"/>
              </a:defRPr>
            </a:lvl2pPr>
            <a:lvl3pPr lvl="2" rtl="0">
              <a:spcBef>
                <a:spcPts val="0"/>
              </a:spcBef>
              <a:defRPr sz="2000">
                <a:latin typeface="Arial"/>
                <a:ea typeface="Arial"/>
                <a:cs typeface="Arial"/>
                <a:sym typeface="Arial"/>
              </a:defRPr>
            </a:lvl3pPr>
            <a:lvl4pPr lvl="3" rtl="0">
              <a:spcBef>
                <a:spcPts val="0"/>
              </a:spcBef>
              <a:defRPr sz="1800">
                <a:latin typeface="Arial"/>
                <a:ea typeface="Arial"/>
                <a:cs typeface="Arial"/>
                <a:sym typeface="Arial"/>
              </a:defRPr>
            </a:lvl4pPr>
            <a:lvl5pPr lvl="4" rtl="0">
              <a:spcBef>
                <a:spcPts val="0"/>
              </a:spcBef>
              <a:defRPr sz="1800">
                <a:latin typeface="Arial"/>
                <a:ea typeface="Arial"/>
                <a:cs typeface="Arial"/>
                <a:sym typeface="Arial"/>
              </a:defRPr>
            </a:lvl5pPr>
            <a:lvl6pPr lvl="5" rtl="0">
              <a:spcBef>
                <a:spcPts val="0"/>
              </a:spcBef>
              <a:defRPr sz="1800"/>
            </a:lvl6pPr>
            <a:lvl7pPr lvl="6" rtl="0">
              <a:spcBef>
                <a:spcPts val="0"/>
              </a:spcBef>
              <a:defRPr sz="1800"/>
            </a:lvl7pPr>
            <a:lvl8pPr lvl="7" rtl="0">
              <a:spcBef>
                <a:spcPts val="0"/>
              </a:spcBef>
              <a:defRPr sz="1800"/>
            </a:lvl8pPr>
            <a:lvl9pPr lvl="8" rtl="0">
              <a:spcBef>
                <a:spcPts val="0"/>
              </a:spcBef>
              <a:defRPr sz="1800"/>
            </a:lvl9pPr>
          </a:lstStyle>
          <a:p>
            <a:endParaRPr/>
          </a:p>
        </p:txBody>
      </p:sp>
      <p:sp>
        <p:nvSpPr>
          <p:cNvPr id="56" name="Shape 56"/>
          <p:cNvSpPr txBox="1">
            <a:spLocks noGrp="1"/>
          </p:cNvSpPr>
          <p:nvPr>
            <p:ph type="title"/>
          </p:nvPr>
        </p:nvSpPr>
        <p:spPr>
          <a:xfrm>
            <a:off x="457200" y="152400"/>
            <a:ext cx="8229600" cy="1265237"/>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4"/>
        <p:cNvGrpSpPr/>
        <p:nvPr/>
      </p:nvGrpSpPr>
      <p:grpSpPr>
        <a:xfrm>
          <a:off x="0" y="0"/>
          <a:ext cx="0" cy="0"/>
          <a:chOff x="0" y="0"/>
          <a:chExt cx="0" cy="0"/>
        </a:xfrm>
      </p:grpSpPr>
      <p:sp>
        <p:nvSpPr>
          <p:cNvPr id="16" name="Shape 16"/>
          <p:cNvSpPr txBox="1">
            <a:spLocks noGrp="1"/>
          </p:cNvSpPr>
          <p:nvPr>
            <p:ph type="body" idx="1"/>
          </p:nvPr>
        </p:nvSpPr>
        <p:spPr>
          <a:xfrm>
            <a:off x="457200" y="1828800"/>
            <a:ext cx="4188599" cy="4297500"/>
          </a:xfrm>
          <a:prstGeom prst="rect">
            <a:avLst/>
          </a:prstGeom>
          <a:noFill/>
          <a:ln>
            <a:noFill/>
          </a:ln>
        </p:spPr>
        <p:txBody>
          <a:bodyPr lIns="91425" tIns="91425" rIns="91425" bIns="91425" anchor="t" anchorCtr="0"/>
          <a:lstStyle>
            <a:lvl1pPr lvl="0" rtl="0">
              <a:spcBef>
                <a:spcPts val="0"/>
              </a:spcBef>
              <a:defRPr>
                <a:solidFill>
                  <a:schemeClr val="dk1"/>
                </a:solidFill>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17" name="Shape 17"/>
          <p:cNvSpPr txBox="1">
            <a:spLocks noGrp="1"/>
          </p:cNvSpPr>
          <p:nvPr>
            <p:ph type="title"/>
          </p:nvPr>
        </p:nvSpPr>
        <p:spPr>
          <a:xfrm>
            <a:off x="457200" y="533400"/>
            <a:ext cx="8229600" cy="914400"/>
          </a:xfrm>
          <a:prstGeom prst="rect">
            <a:avLst/>
          </a:prstGeom>
          <a:noFill/>
          <a:ln>
            <a:noFill/>
          </a:ln>
        </p:spPr>
        <p:txBody>
          <a:bodyPr lIns="91425" tIns="91425" rIns="91425" bIns="91425" anchor="t" anchorCtr="0"/>
          <a:lstStyle>
            <a:lvl1pPr lvl="0" rtl="0">
              <a:spcBef>
                <a:spcPts val="0"/>
              </a:spcBef>
              <a:defRPr sz="36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
        <p:cNvGrpSpPr/>
        <p:nvPr/>
      </p:nvGrpSpPr>
      <p:grpSpPr>
        <a:xfrm>
          <a:off x="0" y="0"/>
          <a:ext cx="0" cy="0"/>
          <a:chOff x="0" y="0"/>
          <a:chExt cx="0" cy="0"/>
        </a:xfrm>
      </p:grpSpPr>
      <p:sp>
        <p:nvSpPr>
          <p:cNvPr id="20" name="Shape 20"/>
          <p:cNvSpPr txBox="1">
            <a:spLocks noGrp="1"/>
          </p:cNvSpPr>
          <p:nvPr>
            <p:ph type="title"/>
          </p:nvPr>
        </p:nvSpPr>
        <p:spPr>
          <a:xfrm>
            <a:off x="722312" y="3633787"/>
            <a:ext cx="7772400" cy="1362075"/>
          </a:xfrm>
          <a:prstGeom prst="rect">
            <a:avLst/>
          </a:prstGeom>
          <a:noFill/>
          <a:ln>
            <a:noFill/>
          </a:ln>
        </p:spPr>
        <p:txBody>
          <a:bodyPr lIns="91425" tIns="91425" rIns="91425" bIns="91425" anchor="t" anchorCtr="0"/>
          <a:lstStyle>
            <a:lvl1pPr lvl="0" algn="l" rtl="0">
              <a:spcBef>
                <a:spcPts val="0"/>
              </a:spcBef>
              <a:defRPr sz="4000" b="1" cap="none">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dirty="0"/>
          </a:p>
        </p:txBody>
      </p:sp>
      <p:sp>
        <p:nvSpPr>
          <p:cNvPr id="21" name="Shape 21"/>
          <p:cNvSpPr txBox="1">
            <a:spLocks noGrp="1"/>
          </p:cNvSpPr>
          <p:nvPr>
            <p:ph type="body" idx="1"/>
          </p:nvPr>
        </p:nvSpPr>
        <p:spPr>
          <a:xfrm>
            <a:off x="722312" y="2157413"/>
            <a:ext cx="7772400" cy="1500187"/>
          </a:xfrm>
          <a:prstGeom prst="rect">
            <a:avLst/>
          </a:prstGeom>
          <a:noFill/>
          <a:ln>
            <a:noFill/>
          </a:ln>
        </p:spPr>
        <p:txBody>
          <a:bodyPr lIns="91425" tIns="91425" rIns="91425" bIns="91425" anchor="b" anchorCtr="0"/>
          <a:lstStyle>
            <a:lvl1pPr marL="0" lvl="0" indent="0" rtl="0">
              <a:spcBef>
                <a:spcPts val="0"/>
              </a:spcBef>
              <a:buFont typeface="Arial"/>
              <a:buNone/>
              <a:defRPr sz="2000">
                <a:latin typeface="Arial"/>
                <a:ea typeface="Arial"/>
                <a:cs typeface="Arial"/>
                <a:sym typeface="Arial"/>
              </a:defRPr>
            </a:lvl1pPr>
            <a:lvl2pPr marL="457200" lvl="1" indent="0" rtl="0">
              <a:spcBef>
                <a:spcPts val="0"/>
              </a:spcBef>
              <a:buFont typeface="Verdana"/>
              <a:buNone/>
              <a:defRPr sz="1800"/>
            </a:lvl2pPr>
            <a:lvl3pPr marL="914400" lvl="2" indent="0" rtl="0">
              <a:spcBef>
                <a:spcPts val="0"/>
              </a:spcBef>
              <a:buFont typeface="Verdana"/>
              <a:buNone/>
              <a:defRPr sz="1600"/>
            </a:lvl3pPr>
            <a:lvl4pPr marL="1371600" lvl="3" indent="0" rtl="0">
              <a:spcBef>
                <a:spcPts val="0"/>
              </a:spcBef>
              <a:buFont typeface="Verdana"/>
              <a:buNone/>
              <a:defRPr sz="1400"/>
            </a:lvl4pPr>
            <a:lvl5pPr marL="1828800" lvl="4" indent="0" rtl="0">
              <a:spcBef>
                <a:spcPts val="0"/>
              </a:spcBef>
              <a:buFont typeface="Verdana"/>
              <a:buNone/>
              <a:defRPr sz="1400"/>
            </a:lvl5pPr>
            <a:lvl6pPr marL="2286000" lvl="5" indent="0" rtl="0">
              <a:spcBef>
                <a:spcPts val="0"/>
              </a:spcBef>
              <a:buFont typeface="Verdana"/>
              <a:buNone/>
              <a:defRPr sz="1400"/>
            </a:lvl6pPr>
            <a:lvl7pPr marL="2743200" lvl="6" indent="0" rtl="0">
              <a:spcBef>
                <a:spcPts val="0"/>
              </a:spcBef>
              <a:buFont typeface="Verdana"/>
              <a:buNone/>
              <a:defRPr sz="1400"/>
            </a:lvl7pPr>
            <a:lvl8pPr marL="3200400" lvl="7" indent="0" rtl="0">
              <a:spcBef>
                <a:spcPts val="0"/>
              </a:spcBef>
              <a:buFont typeface="Verdana"/>
              <a:buNone/>
              <a:defRPr sz="1400"/>
            </a:lvl8pPr>
            <a:lvl9pPr marL="3657600" lvl="8" indent="0" rtl="0">
              <a:spcBef>
                <a:spcPts val="0"/>
              </a:spcBef>
              <a:buFont typeface="Verdana"/>
              <a:buNone/>
              <a:defRPr sz="14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solidFill>
                  <a:srgbClr val="EC511C"/>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omparison">
    <p:spTree>
      <p:nvGrpSpPr>
        <p:cNvPr id="1" name="Shape 25"/>
        <p:cNvGrpSpPr/>
        <p:nvPr/>
      </p:nvGrpSpPr>
      <p:grpSpPr>
        <a:xfrm>
          <a:off x="0" y="0"/>
          <a:ext cx="0" cy="0"/>
          <a:chOff x="0" y="0"/>
          <a:chExt cx="0" cy="0"/>
        </a:xfrm>
      </p:grpSpPr>
      <p:sp>
        <p:nvSpPr>
          <p:cNvPr id="26" name="Shape 26"/>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7" name="Shape 27"/>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28" name="Shape 28"/>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lvl="0" indent="0" rtl="0">
              <a:spcBef>
                <a:spcPts val="0"/>
              </a:spcBef>
              <a:buFont typeface="Verdana"/>
              <a:buNone/>
              <a:defRPr sz="2400" b="1"/>
            </a:lvl1pPr>
            <a:lvl2pPr marL="457200" lvl="1" indent="0" rtl="0">
              <a:spcBef>
                <a:spcPts val="0"/>
              </a:spcBef>
              <a:buFont typeface="Verdana"/>
              <a:buNone/>
              <a:defRPr sz="2000" b="1"/>
            </a:lvl2pPr>
            <a:lvl3pPr marL="914400" lvl="2" indent="0" rtl="0">
              <a:spcBef>
                <a:spcPts val="0"/>
              </a:spcBef>
              <a:buFont typeface="Verdana"/>
              <a:buNone/>
              <a:defRPr sz="1800" b="1"/>
            </a:lvl3pPr>
            <a:lvl4pPr marL="1371600" lvl="3" indent="0" rtl="0">
              <a:spcBef>
                <a:spcPts val="0"/>
              </a:spcBef>
              <a:buFont typeface="Verdana"/>
              <a:buNone/>
              <a:defRPr sz="1600" b="1"/>
            </a:lvl4pPr>
            <a:lvl5pPr marL="1828800" lvl="4" indent="0" rtl="0">
              <a:spcBef>
                <a:spcPts val="0"/>
              </a:spcBef>
              <a:buFont typeface="Verdana"/>
              <a:buNone/>
              <a:defRPr sz="1600" b="1"/>
            </a:lvl5pPr>
            <a:lvl6pPr marL="2286000" lvl="5" indent="0" rtl="0">
              <a:spcBef>
                <a:spcPts val="0"/>
              </a:spcBef>
              <a:buFont typeface="Verdana"/>
              <a:buNone/>
              <a:defRPr sz="1600" b="1"/>
            </a:lvl6pPr>
            <a:lvl7pPr marL="2743200" lvl="6" indent="0" rtl="0">
              <a:spcBef>
                <a:spcPts val="0"/>
              </a:spcBef>
              <a:buFont typeface="Verdana"/>
              <a:buNone/>
              <a:defRPr sz="1600" b="1"/>
            </a:lvl7pPr>
            <a:lvl8pPr marL="3200400" lvl="7" indent="0" rtl="0">
              <a:spcBef>
                <a:spcPts val="0"/>
              </a:spcBef>
              <a:buFont typeface="Verdana"/>
              <a:buNone/>
              <a:defRPr sz="1600" b="1"/>
            </a:lvl8pPr>
            <a:lvl9pPr marL="3657600" lvl="8" indent="0" rtl="0">
              <a:spcBef>
                <a:spcPts val="0"/>
              </a:spcBef>
              <a:buFont typeface="Verdana"/>
              <a:buNone/>
              <a:defRPr sz="1600" b="1"/>
            </a:lvl9pPr>
          </a:lstStyle>
          <a:p>
            <a:endParaRPr/>
          </a:p>
        </p:txBody>
      </p:sp>
      <p:sp>
        <p:nvSpPr>
          <p:cNvPr id="29" name="Shape 29"/>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lvl="0" rtl="0">
              <a:spcBef>
                <a:spcPts val="0"/>
              </a:spcBef>
              <a:defRPr sz="2400"/>
            </a:lvl1pPr>
            <a:lvl2pPr lvl="1" rtl="0">
              <a:spcBef>
                <a:spcPts val="0"/>
              </a:spcBef>
              <a:defRPr sz="2000"/>
            </a:lvl2pPr>
            <a:lvl3pPr lvl="2" rtl="0">
              <a:spcBef>
                <a:spcPts val="0"/>
              </a:spcBef>
              <a:defRPr sz="1800"/>
            </a:lvl3pPr>
            <a:lvl4pPr lvl="3" rtl="0">
              <a:spcBef>
                <a:spcPts val="0"/>
              </a:spcBef>
              <a:defRPr sz="1600"/>
            </a:lvl4pPr>
            <a:lvl5pPr lvl="4" rtl="0">
              <a:spcBef>
                <a:spcPts val="0"/>
              </a:spcBef>
              <a:defRPr sz="1600"/>
            </a:lvl5pPr>
            <a:lvl6pPr lvl="5" rtl="0">
              <a:spcBef>
                <a:spcPts val="0"/>
              </a:spcBef>
              <a:defRPr sz="1600"/>
            </a:lvl6pPr>
            <a:lvl7pPr lvl="6" rtl="0">
              <a:spcBef>
                <a:spcPts val="0"/>
              </a:spcBef>
              <a:defRPr sz="1600"/>
            </a:lvl7pPr>
            <a:lvl8pPr lvl="7" rtl="0">
              <a:spcBef>
                <a:spcPts val="0"/>
              </a:spcBef>
              <a:defRPr sz="1600"/>
            </a:lvl8pPr>
            <a:lvl9pPr lvl="8" rtl="0">
              <a:spcBef>
                <a:spcPts val="0"/>
              </a:spcBef>
              <a:defRPr sz="1600"/>
            </a:lvl9pPr>
          </a:lstStyle>
          <a:p>
            <a:endParaRPr/>
          </a:p>
        </p:txBody>
      </p:sp>
      <p:sp>
        <p:nvSpPr>
          <p:cNvPr id="31" name="Shape 31"/>
          <p:cNvSpPr txBox="1">
            <a:spLocks noGrp="1"/>
          </p:cNvSpPr>
          <p:nvPr>
            <p:ph type="title"/>
          </p:nvPr>
        </p:nvSpPr>
        <p:spPr>
          <a:xfrm>
            <a:off x="457200" y="274637"/>
            <a:ext cx="8229600" cy="868362"/>
          </a:xfrm>
          <a:prstGeom prst="rect">
            <a:avLst/>
          </a:prstGeom>
          <a:noFill/>
          <a:ln>
            <a:noFill/>
          </a:ln>
        </p:spPr>
        <p:txBody>
          <a:bodyPr lIns="91425" tIns="91425" rIns="91425" bIns="91425" anchor="t" anchorCtr="0"/>
          <a:lstStyle>
            <a:lvl1pPr lvl="0" rtl="0">
              <a:spcBef>
                <a:spcPts val="0"/>
              </a:spcBef>
              <a:defRPr sz="3200">
                <a:solidFill>
                  <a:schemeClr val="lt1"/>
                </a:solidFill>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2"/>
        <p:cNvGrpSpPr/>
        <p:nvPr/>
      </p:nvGrpSpPr>
      <p:grpSpPr>
        <a:xfrm>
          <a:off x="0" y="0"/>
          <a:ext cx="0" cy="0"/>
          <a:chOff x="0" y="0"/>
          <a:chExt cx="0" cy="0"/>
        </a:xfrm>
      </p:grpSpPr>
      <p:sp>
        <p:nvSpPr>
          <p:cNvPr id="33" name="Shape 33"/>
          <p:cNvSpPr/>
          <p:nvPr/>
        </p:nvSpPr>
        <p:spPr>
          <a:xfrm>
            <a:off x="0" y="0"/>
            <a:ext cx="9144000" cy="152399"/>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36" name="Shape 36"/>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lvl="0" rtl="0">
              <a:spcBef>
                <a:spcPts val="0"/>
              </a:spcBef>
              <a:defRPr sz="3200">
                <a:latin typeface="Arial"/>
                <a:ea typeface="Arial"/>
                <a:cs typeface="Arial"/>
                <a:sym typeface="Arial"/>
              </a:defRPr>
            </a:lvl1pPr>
            <a:lvl2pPr lvl="1" rtl="0">
              <a:spcBef>
                <a:spcPts val="0"/>
              </a:spcBef>
              <a:defRPr sz="2800">
                <a:latin typeface="Arial"/>
                <a:ea typeface="Arial"/>
                <a:cs typeface="Arial"/>
                <a:sym typeface="Arial"/>
              </a:defRPr>
            </a:lvl2pPr>
            <a:lvl3pPr lvl="2" rtl="0">
              <a:spcBef>
                <a:spcPts val="0"/>
              </a:spcBef>
              <a:defRPr sz="2400">
                <a:latin typeface="Arial"/>
                <a:ea typeface="Arial"/>
                <a:cs typeface="Arial"/>
                <a:sym typeface="Arial"/>
              </a:defRPr>
            </a:lvl3pPr>
            <a:lvl4pPr lvl="3" rtl="0">
              <a:spcBef>
                <a:spcPts val="0"/>
              </a:spcBef>
              <a:defRPr sz="2000">
                <a:latin typeface="Arial"/>
                <a:ea typeface="Arial"/>
                <a:cs typeface="Arial"/>
                <a:sym typeface="Arial"/>
              </a:defRPr>
            </a:lvl4pPr>
            <a:lvl5pPr lvl="4" rtl="0">
              <a:spcBef>
                <a:spcPts val="0"/>
              </a:spcBef>
              <a:defRPr sz="2000">
                <a:latin typeface="Arial"/>
                <a:ea typeface="Arial"/>
                <a:cs typeface="Arial"/>
                <a:sym typeface="Arial"/>
              </a:defRPr>
            </a:lvl5pPr>
            <a:lvl6pPr lvl="5" rtl="0">
              <a:spcBef>
                <a:spcPts val="0"/>
              </a:spcBef>
              <a:defRPr sz="2000"/>
            </a:lvl6pPr>
            <a:lvl7pPr lvl="6" rtl="0">
              <a:spcBef>
                <a:spcPts val="0"/>
              </a:spcBef>
              <a:defRPr sz="2000"/>
            </a:lvl7pPr>
            <a:lvl8pPr lvl="7" rtl="0">
              <a:spcBef>
                <a:spcPts val="0"/>
              </a:spcBef>
              <a:defRPr sz="2000"/>
            </a:lvl8pPr>
            <a:lvl9pPr lvl="8" rtl="0">
              <a:spcBef>
                <a:spcPts val="0"/>
              </a:spcBef>
              <a:defRPr sz="2000"/>
            </a:lvl9pPr>
          </a:lstStyle>
          <a:p>
            <a:endParaRPr/>
          </a:p>
        </p:txBody>
      </p:sp>
      <p:sp>
        <p:nvSpPr>
          <p:cNvPr id="37" name="Shape 3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
        <p:nvSpPr>
          <p:cNvPr id="38" name="Shape 38"/>
          <p:cNvSpPr/>
          <p:nvPr/>
        </p:nvSpPr>
        <p:spPr>
          <a:xfrm>
            <a:off x="0" y="0"/>
            <a:ext cx="9144000" cy="152399"/>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9"/>
        <p:cNvGrpSpPr/>
        <p:nvPr/>
      </p:nvGrpSpPr>
      <p:grpSpPr>
        <a:xfrm>
          <a:off x="0" y="0"/>
          <a:ext cx="0" cy="0"/>
          <a:chOff x="0" y="0"/>
          <a:chExt cx="0" cy="0"/>
        </a:xfrm>
      </p:grpSpPr>
      <p:sp>
        <p:nvSpPr>
          <p:cNvPr id="40" name="Shape 40"/>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lvl="0" algn="l" rtl="0">
              <a:spcBef>
                <a:spcPts val="0"/>
              </a:spcBef>
              <a:defRPr sz="2000" b="1">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1" name="Shape 41"/>
          <p:cNvSpPr>
            <a:spLocks noGrp="1"/>
          </p:cNvSpPr>
          <p:nvPr>
            <p:ph type="pic" idx="2"/>
          </p:nvPr>
        </p:nvSpPr>
        <p:spPr>
          <a:xfrm>
            <a:off x="1792288" y="612775"/>
            <a:ext cx="5486399" cy="4114800"/>
          </a:xfrm>
          <a:prstGeom prst="rect">
            <a:avLst/>
          </a:prstGeom>
          <a:noFill/>
          <a:ln>
            <a:noFill/>
          </a:ln>
        </p:spPr>
      </p:sp>
      <p:sp>
        <p:nvSpPr>
          <p:cNvPr id="42" name="Shape 42"/>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lvl="0" indent="0" rtl="0">
              <a:spcBef>
                <a:spcPts val="0"/>
              </a:spcBef>
              <a:buFont typeface="Arial"/>
              <a:buNone/>
              <a:defRPr sz="1400">
                <a:latin typeface="Arial"/>
                <a:ea typeface="Arial"/>
                <a:cs typeface="Arial"/>
                <a:sym typeface="Arial"/>
              </a:defRPr>
            </a:lvl1pPr>
            <a:lvl2pPr marL="457200" lvl="1" indent="0" rtl="0">
              <a:spcBef>
                <a:spcPts val="0"/>
              </a:spcBef>
              <a:buFont typeface="Verdana"/>
              <a:buNone/>
              <a:defRPr sz="1200"/>
            </a:lvl2pPr>
            <a:lvl3pPr marL="914400" lvl="2" indent="0" rtl="0">
              <a:spcBef>
                <a:spcPts val="0"/>
              </a:spcBef>
              <a:buFont typeface="Verdana"/>
              <a:buNone/>
              <a:defRPr sz="1000"/>
            </a:lvl3pPr>
            <a:lvl4pPr marL="1371600" lvl="3" indent="0" rtl="0">
              <a:spcBef>
                <a:spcPts val="0"/>
              </a:spcBef>
              <a:buFont typeface="Verdana"/>
              <a:buNone/>
              <a:defRPr sz="900"/>
            </a:lvl4pPr>
            <a:lvl5pPr marL="1828800" lvl="4" indent="0" rtl="0">
              <a:spcBef>
                <a:spcPts val="0"/>
              </a:spcBef>
              <a:buFont typeface="Verdana"/>
              <a:buNone/>
              <a:defRPr sz="900"/>
            </a:lvl5pPr>
            <a:lvl6pPr marL="2286000" lvl="5" indent="0" rtl="0">
              <a:spcBef>
                <a:spcPts val="0"/>
              </a:spcBef>
              <a:buFont typeface="Verdana"/>
              <a:buNone/>
              <a:defRPr sz="900"/>
            </a:lvl6pPr>
            <a:lvl7pPr marL="2743200" lvl="6" indent="0" rtl="0">
              <a:spcBef>
                <a:spcPts val="0"/>
              </a:spcBef>
              <a:buFont typeface="Verdana"/>
              <a:buNone/>
              <a:defRPr sz="900"/>
            </a:lvl7pPr>
            <a:lvl8pPr marL="3200400" lvl="7" indent="0" rtl="0">
              <a:spcBef>
                <a:spcPts val="0"/>
              </a:spcBef>
              <a:buFont typeface="Verdana"/>
              <a:buNone/>
              <a:defRPr sz="900"/>
            </a:lvl8pPr>
            <a:lvl9pPr marL="3657600" lvl="8" indent="0" rtl="0">
              <a:spcBef>
                <a:spcPts val="0"/>
              </a:spcBef>
              <a:buFont typeface="Verdana"/>
              <a:buNone/>
              <a:defRPr sz="900"/>
            </a:lvl9pPr>
          </a:lstStyle>
          <a:p>
            <a:endParaRPr/>
          </a:p>
        </p:txBody>
      </p:sp>
      <p:sp>
        <p:nvSpPr>
          <p:cNvPr id="43" name="Shape 43"/>
          <p:cNvSpPr/>
          <p:nvPr/>
        </p:nvSpPr>
        <p:spPr>
          <a:xfrm>
            <a:off x="0" y="0"/>
            <a:ext cx="9144000" cy="152399"/>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457200" y="274637"/>
            <a:ext cx="8229600" cy="1143000"/>
          </a:xfrm>
          <a:prstGeom prst="rect">
            <a:avLst/>
          </a:prstGeom>
          <a:noFill/>
          <a:ln>
            <a:noFill/>
          </a:ln>
        </p:spPr>
        <p:txBody>
          <a:bodyPr lIns="91425" tIns="91425" rIns="91425" bIns="91425" anchor="t" anchorCtr="0"/>
          <a:lstStyle>
            <a:lvl1pPr lvl="0" rtl="0">
              <a:spcBef>
                <a:spcPts val="0"/>
              </a:spcBef>
              <a:defRPr sz="3200">
                <a:latin typeface="Arial Black"/>
                <a:ea typeface="Arial Black"/>
                <a:cs typeface="Arial Black"/>
                <a:sym typeface="Arial Black"/>
              </a:defRPr>
            </a:lvl1pPr>
            <a:lvl2pPr lvl="1" rtl="0">
              <a:spcBef>
                <a:spcPts val="0"/>
              </a:spcBef>
              <a:defRPr sz="2400">
                <a:solidFill>
                  <a:schemeClr val="dk2"/>
                </a:solidFill>
                <a:latin typeface="Verdana"/>
                <a:ea typeface="Verdana"/>
                <a:cs typeface="Verdana"/>
                <a:sym typeface="Verdana"/>
              </a:defRPr>
            </a:lvl2pPr>
            <a:lvl3pPr lvl="2" rtl="0">
              <a:spcBef>
                <a:spcPts val="0"/>
              </a:spcBef>
              <a:defRPr sz="2400">
                <a:solidFill>
                  <a:schemeClr val="dk2"/>
                </a:solidFill>
                <a:latin typeface="Verdana"/>
                <a:ea typeface="Verdana"/>
                <a:cs typeface="Verdana"/>
                <a:sym typeface="Verdana"/>
              </a:defRPr>
            </a:lvl3pPr>
            <a:lvl4pPr lvl="3" rtl="0">
              <a:spcBef>
                <a:spcPts val="0"/>
              </a:spcBef>
              <a:defRPr sz="2400">
                <a:solidFill>
                  <a:schemeClr val="dk2"/>
                </a:solidFill>
                <a:latin typeface="Verdana"/>
                <a:ea typeface="Verdana"/>
                <a:cs typeface="Verdana"/>
                <a:sym typeface="Verdana"/>
              </a:defRPr>
            </a:lvl4pPr>
            <a:lvl5pPr lvl="4" rtl="0">
              <a:spcBef>
                <a:spcPts val="0"/>
              </a:spcBef>
              <a:defRPr sz="2400">
                <a:solidFill>
                  <a:schemeClr val="dk2"/>
                </a:solidFill>
                <a:latin typeface="Verdana"/>
                <a:ea typeface="Verdana"/>
                <a:cs typeface="Verdana"/>
                <a:sym typeface="Verdana"/>
              </a:defRPr>
            </a:lvl5pPr>
            <a:lvl6pPr lvl="5" rtl="0">
              <a:spcBef>
                <a:spcPts val="0"/>
              </a:spcBef>
              <a:defRPr sz="2400">
                <a:solidFill>
                  <a:schemeClr val="dk2"/>
                </a:solidFill>
                <a:latin typeface="Verdana"/>
                <a:ea typeface="Verdana"/>
                <a:cs typeface="Verdana"/>
                <a:sym typeface="Verdana"/>
              </a:defRPr>
            </a:lvl6pPr>
            <a:lvl7pPr lvl="6" rtl="0">
              <a:spcBef>
                <a:spcPts val="0"/>
              </a:spcBef>
              <a:defRPr sz="2400">
                <a:solidFill>
                  <a:schemeClr val="dk2"/>
                </a:solidFill>
                <a:latin typeface="Verdana"/>
                <a:ea typeface="Verdana"/>
                <a:cs typeface="Verdana"/>
                <a:sym typeface="Verdana"/>
              </a:defRPr>
            </a:lvl7pPr>
            <a:lvl8pPr lvl="7" rtl="0">
              <a:spcBef>
                <a:spcPts val="0"/>
              </a:spcBef>
              <a:defRPr sz="2400">
                <a:solidFill>
                  <a:schemeClr val="dk2"/>
                </a:solidFill>
                <a:latin typeface="Verdana"/>
                <a:ea typeface="Verdana"/>
                <a:cs typeface="Verdana"/>
                <a:sym typeface="Verdana"/>
              </a:defRPr>
            </a:lvl8pPr>
            <a:lvl9pPr lvl="8" rtl="0">
              <a:spcBef>
                <a:spcPts val="0"/>
              </a:spcBef>
              <a:defRPr sz="2400">
                <a:solidFill>
                  <a:schemeClr val="dk2"/>
                </a:solidFill>
                <a:latin typeface="Verdana"/>
                <a:ea typeface="Verdana"/>
                <a:cs typeface="Verdana"/>
                <a:sym typeface="Verdana"/>
              </a:defRPr>
            </a:lvl9pPr>
          </a:lstStyle>
          <a:p>
            <a:endParaRPr/>
          </a:p>
        </p:txBody>
      </p:sp>
      <p:sp>
        <p:nvSpPr>
          <p:cNvPr id="46" name="Shape 46"/>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lvl="0" rtl="0">
              <a:spcBef>
                <a:spcPts val="0"/>
              </a:spcBef>
              <a:defRPr>
                <a:latin typeface="Arial"/>
                <a:ea typeface="Arial"/>
                <a:cs typeface="Arial"/>
                <a:sym typeface="Arial"/>
              </a:defRPr>
            </a:lvl1pPr>
            <a:lvl2pPr lvl="1" rtl="0">
              <a:spcBef>
                <a:spcPts val="0"/>
              </a:spcBef>
              <a:defRPr>
                <a:latin typeface="Arial"/>
                <a:ea typeface="Arial"/>
                <a:cs typeface="Arial"/>
                <a:sym typeface="Arial"/>
              </a:defRPr>
            </a:lvl2pPr>
            <a:lvl3pPr lvl="2" rtl="0">
              <a:spcBef>
                <a:spcPts val="0"/>
              </a:spcBef>
              <a:defRPr sz="1800">
                <a:latin typeface="Arial"/>
                <a:ea typeface="Arial"/>
                <a:cs typeface="Arial"/>
                <a:sym typeface="Arial"/>
              </a:defRPr>
            </a:lvl3pPr>
            <a:lvl4pPr lvl="3" rtl="0">
              <a:spcBef>
                <a:spcPts val="0"/>
              </a:spcBef>
              <a:defRPr>
                <a:latin typeface="Arial"/>
                <a:ea typeface="Arial"/>
                <a:cs typeface="Arial"/>
                <a:sym typeface="Arial"/>
              </a:defRPr>
            </a:lvl4pPr>
            <a:lvl5pPr lvl="4" rtl="0">
              <a:spcBef>
                <a:spcPts val="0"/>
              </a:spcBef>
              <a:defRPr>
                <a:latin typeface="Arial"/>
                <a:ea typeface="Arial"/>
                <a:cs typeface="Arial"/>
                <a:sym typeface="Arial"/>
              </a:defRPr>
            </a:lvl5pPr>
            <a:lvl6pPr lvl="5" rtl="0">
              <a:spcBef>
                <a:spcPts val="0"/>
              </a:spcBef>
              <a:defRPr sz="1600">
                <a:solidFill>
                  <a:schemeClr val="dk1"/>
                </a:solidFill>
                <a:latin typeface="Verdana"/>
                <a:ea typeface="Verdana"/>
                <a:cs typeface="Verdana"/>
                <a:sym typeface="Verdana"/>
              </a:defRPr>
            </a:lvl6pPr>
            <a:lvl7pPr lvl="6" rtl="0">
              <a:spcBef>
                <a:spcPts val="0"/>
              </a:spcBef>
              <a:defRPr sz="1600">
                <a:solidFill>
                  <a:schemeClr val="dk1"/>
                </a:solidFill>
                <a:latin typeface="Verdana"/>
                <a:ea typeface="Verdana"/>
                <a:cs typeface="Verdana"/>
                <a:sym typeface="Verdana"/>
              </a:defRPr>
            </a:lvl7pPr>
            <a:lvl8pPr lvl="7" rtl="0">
              <a:spcBef>
                <a:spcPts val="0"/>
              </a:spcBef>
              <a:defRPr sz="1600">
                <a:solidFill>
                  <a:schemeClr val="dk1"/>
                </a:solidFill>
                <a:latin typeface="Verdana"/>
                <a:ea typeface="Verdana"/>
                <a:cs typeface="Verdana"/>
                <a:sym typeface="Verdana"/>
              </a:defRPr>
            </a:lvl8pPr>
            <a:lvl9pPr lvl="8" rtl="0">
              <a:spcBef>
                <a:spcPts val="0"/>
              </a:spcBef>
              <a:defRPr sz="1600">
                <a:solidFill>
                  <a:schemeClr val="dk1"/>
                </a:solidFill>
                <a:latin typeface="Verdana"/>
                <a:ea typeface="Verdana"/>
                <a:cs typeface="Verdana"/>
                <a:sym typeface="Verdana"/>
              </a:defRPr>
            </a:lvl9pPr>
          </a:lstStyle>
          <a:p>
            <a:endParaRPr/>
          </a:p>
        </p:txBody>
      </p:sp>
      <p:sp>
        <p:nvSpPr>
          <p:cNvPr id="47" name="Shape 47"/>
          <p:cNvSpPr/>
          <p:nvPr/>
        </p:nvSpPr>
        <p:spPr>
          <a:xfrm>
            <a:off x="0" y="0"/>
            <a:ext cx="9144000" cy="152399"/>
          </a:xfrm>
          <a:prstGeom prst="rect">
            <a:avLst/>
          </a:prstGeom>
          <a:solidFill>
            <a:srgbClr val="EC511C"/>
          </a:solid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US" sz="1800" b="0" i="0" u="none" strike="noStrike" cap="none">
                <a:solidFill>
                  <a:srgbClr val="EC511C"/>
                </a:solidFill>
                <a:latin typeface="Arial"/>
                <a:ea typeface="Arial"/>
                <a:cs typeface="Arial"/>
                <a:sym typeface="Arial"/>
              </a:rPr>
              <a:t> </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Shape 9"/>
        <p:cNvGrpSpPr/>
        <p:nvPr/>
      </p:nvGrpSpPr>
      <p:grpSpPr>
        <a:xfrm>
          <a:off x="0" y="0"/>
          <a:ext cx="0" cy="0"/>
          <a:chOff x="0" y="0"/>
          <a:chExt cx="0" cy="0"/>
        </a:xfrm>
      </p:grpSpPr>
      <p:sp>
        <p:nvSpPr>
          <p:cNvPr id="10" name="Shape 10"/>
          <p:cNvSpPr/>
          <p:nvPr/>
        </p:nvSpPr>
        <p:spPr>
          <a:xfrm>
            <a:off x="141288" y="6400800"/>
            <a:ext cx="184149" cy="2286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900" b="0" i="0" u="none" strike="noStrike" cap="none">
              <a:solidFill>
                <a:schemeClr val="lt2"/>
              </a:solidFill>
              <a:latin typeface="Verdana"/>
              <a:ea typeface="Verdana"/>
              <a:cs typeface="Verdana"/>
              <a:sym typeface="Verdana"/>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hyperlink" Target="http://www.ohrc.on.ca/en/intersectional-approach-discrimination-addressing-multiple-grounds-human-rights-claims/introduction-intersectional-approach%23fn6" TargetMode="External"/><Relationship Id="rId4" Type="http://schemas.openxmlformats.org/officeDocument/2006/relationships/hyperlink" Target="http://www.dailydot.com/politics/black-lives-matter-queer-trans-issues/" TargetMode="External"/><Relationship Id="rId5" Type="http://schemas.openxmlformats.org/officeDocument/2006/relationships/hyperlink" Target="https://mnwomenscenter.wordpress.com/2015/11/30/black-lives-matter-an-intersectionality-of-race-and-gender/" TargetMode="External"/><Relationship Id="rId6" Type="http://schemas.openxmlformats.org/officeDocument/2006/relationships/hyperlink" Target="http://geekfeminism.wikia.com/wiki/Intersectionality" TargetMode="External"/><Relationship Id="rId7" Type="http://schemas.openxmlformats.org/officeDocument/2006/relationships/hyperlink" Target="https://law.ucla.edu/faculty/faculty-profiles/kimberle-w-crenshaw/" TargetMode="External"/><Relationship Id="rId8" Type="http://schemas.openxmlformats.org/officeDocument/2006/relationships/hyperlink" Target="http://www.intergroupresources.com/rc/Intersectionality%20primer%20-%20Women%20of%20Color%20Policy%20Network.pdf" TargetMode="External"/><Relationship Id="rId9" Type="http://schemas.openxmlformats.org/officeDocument/2006/relationships/hyperlink" Target="http://www.criaw-icref.ca/sites/criaw/files/Everyone_Belongs_e.pdf" TargetMode="External"/><Relationship Id="rId10" Type="http://schemas.openxmlformats.org/officeDocument/2006/relationships/hyperlink" Target="http://www.vanmens.info/verhulst/en/wp-content/Intersectional%20health%20research.pdf"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0"/>
        <p:cNvGrpSpPr/>
        <p:nvPr/>
      </p:nvGrpSpPr>
      <p:grpSpPr>
        <a:xfrm>
          <a:off x="0" y="0"/>
          <a:ext cx="0" cy="0"/>
          <a:chOff x="0" y="0"/>
          <a:chExt cx="0" cy="0"/>
        </a:xfrm>
      </p:grpSpPr>
      <p:sp>
        <p:nvSpPr>
          <p:cNvPr id="61" name="Shape 61"/>
          <p:cNvSpPr txBox="1">
            <a:spLocks noGrp="1"/>
          </p:cNvSpPr>
          <p:nvPr>
            <p:ph type="ctrTitle"/>
          </p:nvPr>
        </p:nvSpPr>
        <p:spPr>
          <a:xfrm>
            <a:off x="533400" y="690880"/>
            <a:ext cx="7924800" cy="2843624"/>
          </a:xfrm>
          <a:prstGeom prst="rect">
            <a:avLst/>
          </a:prstGeom>
          <a:noFill/>
          <a:ln>
            <a:noFill/>
          </a:ln>
        </p:spPr>
        <p:txBody>
          <a:bodyPr lIns="91425" tIns="45700" rIns="91425" bIns="45700" anchor="t" anchorCtr="0">
            <a:noAutofit/>
          </a:bodyPr>
          <a:lstStyle/>
          <a:p>
            <a:pPr marL="0" marR="0" lvl="0" indent="0" rtl="0">
              <a:spcBef>
                <a:spcPts val="0"/>
              </a:spcBef>
              <a:spcAft>
                <a:spcPts val="0"/>
              </a:spcAft>
              <a:buSzPct val="25000"/>
              <a:buNone/>
            </a:pPr>
            <a:r>
              <a:rPr lang="en-US" sz="6000" dirty="0">
                <a:solidFill>
                  <a:schemeClr val="bg1"/>
                </a:solidFill>
              </a:rPr>
              <a:t>Intersectionality</a:t>
            </a:r>
          </a:p>
          <a:p>
            <a:pPr marL="0" marR="0" lvl="0" indent="0" rtl="0">
              <a:spcBef>
                <a:spcPts val="1800"/>
              </a:spcBef>
              <a:spcAft>
                <a:spcPts val="0"/>
              </a:spcAft>
              <a:buSzPct val="25000"/>
              <a:buNone/>
            </a:pPr>
            <a:r>
              <a:rPr lang="en-US" sz="4400" dirty="0">
                <a:solidFill>
                  <a:schemeClr val="accent5"/>
                </a:solidFill>
                <a:latin typeface="+mj-lt"/>
              </a:rPr>
              <a:t>A way of looking at the world and each other</a:t>
            </a:r>
          </a:p>
          <a:p>
            <a:pPr marL="0" marR="0" lvl="0" indent="0" rtl="0">
              <a:spcBef>
                <a:spcPts val="0"/>
              </a:spcBef>
              <a:spcAft>
                <a:spcPts val="0"/>
              </a:spcAft>
              <a:buSzPct val="25000"/>
              <a:buNone/>
            </a:pPr>
            <a:endParaRPr sz="6600" b="0" i="0" u="none" strike="noStrike" cap="none" dirty="0">
              <a:solidFill>
                <a:schemeClr val="bg1"/>
              </a:solidFill>
              <a:sym typeface="Arial Black"/>
            </a:endParaRPr>
          </a:p>
          <a:p>
            <a:pPr marL="0" marR="0" lvl="0" indent="0" rtl="0">
              <a:spcBef>
                <a:spcPts val="0"/>
              </a:spcBef>
              <a:spcAft>
                <a:spcPts val="0"/>
              </a:spcAft>
              <a:buSzPct val="25000"/>
              <a:buNone/>
            </a:pPr>
            <a:r>
              <a:rPr lang="en-US" sz="6600" dirty="0">
                <a:solidFill>
                  <a:schemeClr val="bg1"/>
                </a:solidFill>
              </a:rPr>
              <a:t>   </a:t>
            </a: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pic>
        <p:nvPicPr>
          <p:cNvPr id="104" name="Shape 104"/>
          <p:cNvPicPr preferRelativeResize="0"/>
          <p:nvPr/>
        </p:nvPicPr>
        <p:blipFill>
          <a:blip r:embed="rId3">
            <a:alphaModFix/>
          </a:blip>
          <a:stretch>
            <a:fillRect/>
          </a:stretch>
        </p:blipFill>
        <p:spPr>
          <a:xfrm>
            <a:off x="5193330" y="1600200"/>
            <a:ext cx="4103070" cy="4114800"/>
          </a:xfrm>
          <a:prstGeom prst="rect">
            <a:avLst/>
          </a:prstGeom>
          <a:noFill/>
          <a:ln>
            <a:noFill/>
          </a:ln>
        </p:spPr>
      </p:pic>
      <p:sp>
        <p:nvSpPr>
          <p:cNvPr id="102" name="Shape 102"/>
          <p:cNvSpPr txBox="1">
            <a:spLocks noGrp="1"/>
          </p:cNvSpPr>
          <p:nvPr>
            <p:ph type="body" idx="1"/>
          </p:nvPr>
        </p:nvSpPr>
        <p:spPr>
          <a:xfrm>
            <a:off x="333001" y="1676400"/>
            <a:ext cx="6067799" cy="4479899"/>
          </a:xfrm>
          <a:prstGeom prst="rect">
            <a:avLst/>
          </a:prstGeom>
          <a:noFill/>
          <a:ln>
            <a:noFill/>
          </a:ln>
        </p:spPr>
        <p:txBody>
          <a:bodyPr lIns="91425" tIns="45700" rIns="91425" bIns="45700" anchor="t" anchorCtr="0">
            <a:noAutofit/>
          </a:bodyPr>
          <a:lstStyle/>
          <a:p>
            <a:pPr marR="0" lvl="0" algn="l" rtl="0">
              <a:spcBef>
                <a:spcPts val="0"/>
              </a:spcBef>
              <a:spcAft>
                <a:spcPts val="0"/>
              </a:spcAft>
              <a:buClr>
                <a:schemeClr val="dk1"/>
              </a:buClr>
              <a:buSzPct val="100000"/>
            </a:pPr>
            <a:r>
              <a:rPr lang="en-US" sz="2800" b="0" i="0" u="none" strike="noStrike" cap="none" dirty="0">
                <a:solidFill>
                  <a:schemeClr val="dk1"/>
                </a:solidFill>
                <a:latin typeface="Arial"/>
                <a:ea typeface="Arial"/>
                <a:cs typeface="Arial"/>
                <a:sym typeface="Arial"/>
              </a:rPr>
              <a:t>Intersectionality</a:t>
            </a:r>
            <a:r>
              <a:rPr lang="en-US" sz="2800" b="0" i="0" u="none" strike="noStrike" cap="none" dirty="0" smtClean="0">
                <a:solidFill>
                  <a:schemeClr val="dk1"/>
                </a:solidFill>
                <a:latin typeface="Arial"/>
                <a:ea typeface="Arial"/>
                <a:cs typeface="Arial"/>
                <a:sym typeface="Arial"/>
              </a:rPr>
              <a:t> stud</a:t>
            </a:r>
            <a:r>
              <a:rPr lang="en-US" sz="2800" dirty="0" smtClean="0">
                <a:solidFill>
                  <a:schemeClr val="dk1"/>
                </a:solidFill>
              </a:rPr>
              <a:t>ies</a:t>
            </a:r>
            <a:r>
              <a:rPr lang="en-US" sz="2800" b="0" i="0" u="none" strike="noStrike" cap="none" dirty="0" smtClean="0">
                <a:solidFill>
                  <a:schemeClr val="dk1"/>
                </a:solidFill>
                <a:latin typeface="Arial"/>
                <a:ea typeface="Arial"/>
                <a:cs typeface="Arial"/>
                <a:sym typeface="Arial"/>
              </a:rPr>
              <a:t> </a:t>
            </a:r>
            <a:br>
              <a:rPr lang="en-US" sz="2800" b="0" i="0" u="none" strike="noStrike" cap="none" dirty="0" smtClean="0">
                <a:solidFill>
                  <a:schemeClr val="dk1"/>
                </a:solidFill>
                <a:latin typeface="Arial"/>
                <a:ea typeface="Arial"/>
                <a:cs typeface="Arial"/>
                <a:sym typeface="Arial"/>
              </a:rPr>
            </a:br>
            <a:r>
              <a:rPr lang="en-US" sz="2800" b="0" i="0" u="none" strike="noStrike" cap="none" dirty="0" smtClean="0">
                <a:solidFill>
                  <a:schemeClr val="dk1"/>
                </a:solidFill>
                <a:latin typeface="Arial"/>
                <a:ea typeface="Arial"/>
                <a:cs typeface="Arial"/>
                <a:sym typeface="Arial"/>
              </a:rPr>
              <a:t>"</a:t>
            </a:r>
            <a:r>
              <a:rPr lang="en-US" sz="2800" b="0" i="0" u="none" strike="noStrike" cap="none" dirty="0">
                <a:solidFill>
                  <a:schemeClr val="dk1"/>
                </a:solidFill>
                <a:latin typeface="Arial"/>
                <a:ea typeface="Arial"/>
                <a:cs typeface="Arial"/>
                <a:sym typeface="Arial"/>
              </a:rPr>
              <a:t>the relationships among multiple dimensions and </a:t>
            </a:r>
            <a:r>
              <a:rPr lang="en-US" sz="2800" b="1" i="0" u="none" strike="noStrike" cap="none" dirty="0">
                <a:solidFill>
                  <a:schemeClr val="dk1"/>
                </a:solidFill>
                <a:latin typeface="Arial"/>
                <a:ea typeface="Arial"/>
                <a:cs typeface="Arial"/>
                <a:sym typeface="Arial"/>
              </a:rPr>
              <a:t>modalities</a:t>
            </a:r>
            <a:r>
              <a:rPr lang="en-US" sz="2800" b="0" i="0" u="none" strike="noStrike" cap="none" dirty="0">
                <a:solidFill>
                  <a:schemeClr val="dk1"/>
                </a:solidFill>
                <a:latin typeface="Arial"/>
                <a:ea typeface="Arial"/>
                <a:cs typeface="Arial"/>
                <a:sym typeface="Arial"/>
              </a:rPr>
              <a:t> </a:t>
            </a:r>
            <a:r>
              <a:rPr lang="en-US" sz="2800" b="0" i="0" u="none" strike="noStrike" cap="none" dirty="0" smtClean="0">
                <a:solidFill>
                  <a:schemeClr val="dk1"/>
                </a:solidFill>
                <a:latin typeface="Arial"/>
                <a:ea typeface="Arial"/>
                <a:cs typeface="Arial"/>
                <a:sym typeface="Arial"/>
              </a:rPr>
              <a:t>of</a:t>
            </a:r>
            <a:br>
              <a:rPr lang="en-US" sz="2800" b="0" i="0" u="none" strike="noStrike" cap="none" dirty="0" smtClean="0">
                <a:solidFill>
                  <a:schemeClr val="dk1"/>
                </a:solidFill>
                <a:latin typeface="Arial"/>
                <a:ea typeface="Arial"/>
                <a:cs typeface="Arial"/>
                <a:sym typeface="Arial"/>
              </a:rPr>
            </a:br>
            <a:r>
              <a:rPr lang="en-US" sz="2800" b="0" i="0" u="none" strike="noStrike" cap="none" dirty="0" smtClean="0">
                <a:solidFill>
                  <a:schemeClr val="dk1"/>
                </a:solidFill>
                <a:latin typeface="Arial"/>
                <a:ea typeface="Arial"/>
                <a:cs typeface="Arial"/>
                <a:sym typeface="Arial"/>
              </a:rPr>
              <a:t>social relationships and </a:t>
            </a:r>
            <a:r>
              <a:rPr lang="en-US" sz="2800" b="0" i="0" u="none" strike="noStrike" cap="none" dirty="0">
                <a:solidFill>
                  <a:schemeClr val="dk1"/>
                </a:solidFill>
                <a:latin typeface="Arial"/>
                <a:ea typeface="Arial"/>
                <a:cs typeface="Arial"/>
                <a:sym typeface="Arial"/>
              </a:rPr>
              <a:t>subject </a:t>
            </a:r>
            <a:r>
              <a:rPr lang="en-US" sz="2800" b="0" i="0" u="none" strike="noStrike" cap="none" dirty="0" smtClean="0">
                <a:solidFill>
                  <a:schemeClr val="dk1"/>
                </a:solidFill>
                <a:latin typeface="Arial"/>
                <a:ea typeface="Arial"/>
                <a:cs typeface="Arial"/>
                <a:sym typeface="Arial"/>
              </a:rPr>
              <a:t>formations.” </a:t>
            </a:r>
            <a:r>
              <a:rPr lang="en-US" sz="2800" b="0" i="1" u="none" strike="noStrike" cap="none" dirty="0" smtClean="0">
                <a:solidFill>
                  <a:schemeClr val="dk1"/>
                </a:solidFill>
                <a:latin typeface="Arial"/>
                <a:ea typeface="Arial"/>
                <a:cs typeface="Arial"/>
                <a:sym typeface="Arial"/>
              </a:rPr>
              <a:t>(McCall</a:t>
            </a:r>
            <a:r>
              <a:rPr lang="en-US" sz="2800" b="0" u="none" strike="noStrike" cap="none" dirty="0" smtClean="0">
                <a:solidFill>
                  <a:schemeClr val="dk1"/>
                </a:solidFill>
                <a:latin typeface="Arial"/>
                <a:ea typeface="Arial"/>
                <a:cs typeface="Arial"/>
                <a:sym typeface="Arial"/>
              </a:rPr>
              <a:t>,</a:t>
            </a:r>
            <a:r>
              <a:rPr lang="en-US" sz="2800" b="0" i="1" u="none" strike="noStrike" cap="none" dirty="0" smtClean="0">
                <a:solidFill>
                  <a:schemeClr val="dk1"/>
                </a:solidFill>
                <a:latin typeface="Arial"/>
                <a:ea typeface="Arial"/>
                <a:cs typeface="Arial"/>
                <a:sym typeface="Arial"/>
              </a:rPr>
              <a:t> </a:t>
            </a:r>
            <a:r>
              <a:rPr lang="en-US" sz="2800" b="0" u="none" strike="noStrike" cap="none" dirty="0">
                <a:solidFill>
                  <a:schemeClr val="dk1"/>
                </a:solidFill>
                <a:latin typeface="Arial"/>
                <a:ea typeface="Arial"/>
                <a:cs typeface="Arial"/>
                <a:sym typeface="Arial"/>
              </a:rPr>
              <a:t>2005</a:t>
            </a:r>
            <a:r>
              <a:rPr lang="en-US" sz="2800" b="0" u="none" strike="noStrike" cap="none" dirty="0" smtClean="0">
                <a:solidFill>
                  <a:schemeClr val="dk1"/>
                </a:solidFill>
                <a:latin typeface="Arial"/>
                <a:ea typeface="Arial"/>
                <a:cs typeface="Arial"/>
                <a:sym typeface="Arial"/>
              </a:rPr>
              <a:t>)</a:t>
            </a:r>
            <a:endParaRPr lang="en-US" sz="2800" b="0" u="none" strike="noStrike" cap="none" dirty="0">
              <a:solidFill>
                <a:schemeClr val="dk1"/>
              </a:solidFill>
              <a:latin typeface="Arial"/>
              <a:ea typeface="Arial"/>
              <a:cs typeface="Arial"/>
              <a:sym typeface="Arial"/>
            </a:endParaRPr>
          </a:p>
          <a:p>
            <a:pPr marL="228600" marR="0" lvl="1" indent="-228600" algn="l" rtl="0">
              <a:spcBef>
                <a:spcPts val="2000"/>
              </a:spcBef>
              <a:spcAft>
                <a:spcPts val="0"/>
              </a:spcAft>
              <a:buClr>
                <a:srgbClr val="FF6600"/>
              </a:buClr>
              <a:buSzPct val="100000"/>
              <a:buFont typeface="Wingdings" charset="2"/>
              <a:buChar char="§"/>
            </a:pPr>
            <a:r>
              <a:rPr lang="en-US" sz="2800" b="0" i="0" u="none" strike="noStrike" cap="none" dirty="0">
                <a:solidFill>
                  <a:schemeClr val="dk1"/>
                </a:solidFill>
                <a:latin typeface="Arial"/>
                <a:ea typeface="Arial"/>
                <a:cs typeface="Arial"/>
                <a:sym typeface="Arial"/>
              </a:rPr>
              <a:t>Intersections between </a:t>
            </a:r>
            <a:r>
              <a:rPr lang="en-US" sz="2800" b="0" i="0" u="none" strike="noStrike" cap="none" dirty="0" smtClean="0">
                <a:solidFill>
                  <a:schemeClr val="dk1"/>
                </a:solidFill>
                <a:latin typeface="Arial"/>
                <a:ea typeface="Arial"/>
                <a:cs typeface="Arial"/>
                <a:sym typeface="Arial"/>
              </a:rPr>
              <a:t>forms</a:t>
            </a:r>
            <a:br>
              <a:rPr lang="en-US" sz="2800" b="0" i="0" u="none" strike="noStrike" cap="none" dirty="0" smtClean="0">
                <a:solidFill>
                  <a:schemeClr val="dk1"/>
                </a:solidFill>
                <a:latin typeface="Arial"/>
                <a:ea typeface="Arial"/>
                <a:cs typeface="Arial"/>
                <a:sym typeface="Arial"/>
              </a:rPr>
            </a:br>
            <a:r>
              <a:rPr lang="en-US" sz="2800" b="0" i="0" u="none" strike="noStrike" cap="none" dirty="0" smtClean="0">
                <a:solidFill>
                  <a:schemeClr val="dk1"/>
                </a:solidFill>
                <a:latin typeface="Arial"/>
                <a:ea typeface="Arial"/>
                <a:cs typeface="Arial"/>
                <a:sym typeface="Arial"/>
              </a:rPr>
              <a:t>of </a:t>
            </a:r>
            <a:r>
              <a:rPr lang="en-US" sz="2800" b="0" i="0" u="none" strike="noStrike" cap="none" dirty="0">
                <a:solidFill>
                  <a:schemeClr val="dk1"/>
                </a:solidFill>
                <a:latin typeface="Arial"/>
                <a:ea typeface="Arial"/>
                <a:cs typeface="Arial"/>
                <a:sym typeface="Arial"/>
              </a:rPr>
              <a:t>systems of oppression, </a:t>
            </a:r>
            <a:r>
              <a:rPr lang="en-US" sz="2800" b="0" i="0" u="none" strike="noStrike" cap="none" dirty="0" smtClean="0">
                <a:solidFill>
                  <a:schemeClr val="dk1"/>
                </a:solidFill>
                <a:latin typeface="Arial"/>
                <a:ea typeface="Arial"/>
                <a:cs typeface="Arial"/>
                <a:sym typeface="Arial"/>
              </a:rPr>
              <a:t>domination or </a:t>
            </a:r>
            <a:r>
              <a:rPr lang="en-US" sz="2800" b="0" i="0" u="none" strike="noStrike" cap="none" dirty="0">
                <a:solidFill>
                  <a:schemeClr val="dk1"/>
                </a:solidFill>
                <a:latin typeface="Arial"/>
                <a:ea typeface="Arial"/>
                <a:cs typeface="Arial"/>
                <a:sym typeface="Arial"/>
              </a:rPr>
              <a:t>discrimination</a:t>
            </a:r>
          </a:p>
          <a:p>
            <a:pPr marL="228600" marR="0" lvl="1" indent="-228600" algn="l" rtl="0">
              <a:spcBef>
                <a:spcPts val="2000"/>
              </a:spcBef>
              <a:spcAft>
                <a:spcPts val="0"/>
              </a:spcAft>
              <a:buClr>
                <a:srgbClr val="FF6600"/>
              </a:buClr>
              <a:buSzPct val="100000"/>
              <a:buFont typeface="Wingdings" charset="2"/>
              <a:buChar char="§"/>
            </a:pPr>
            <a:r>
              <a:rPr lang="en-US" sz="2800" b="0" i="0" u="none" strike="noStrike" cap="none" dirty="0">
                <a:solidFill>
                  <a:schemeClr val="dk1"/>
                </a:solidFill>
                <a:latin typeface="Arial"/>
                <a:ea typeface="Arial"/>
                <a:cs typeface="Arial"/>
                <a:sym typeface="Arial"/>
              </a:rPr>
              <a:t>Example: </a:t>
            </a:r>
            <a:r>
              <a:rPr lang="en-US" sz="2800" dirty="0">
                <a:solidFill>
                  <a:schemeClr val="dk1"/>
                </a:solidFill>
              </a:rPr>
              <a:t>Third wave feminism </a:t>
            </a:r>
          </a:p>
        </p:txBody>
      </p:sp>
      <p:sp>
        <p:nvSpPr>
          <p:cNvPr id="103" name="Shape 103"/>
          <p:cNvSpPr txBox="1">
            <a:spLocks noGrp="1"/>
          </p:cNvSpPr>
          <p:nvPr>
            <p:ph type="title"/>
          </p:nvPr>
        </p:nvSpPr>
        <p:spPr>
          <a:xfrm>
            <a:off x="457200" y="457200"/>
            <a:ext cx="8229600" cy="9144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dirty="0"/>
              <a:t>Studying intersectionality</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345450" y="2057400"/>
            <a:ext cx="8336699" cy="4800600"/>
          </a:xfrm>
          <a:prstGeom prst="rect">
            <a:avLst/>
          </a:prstGeom>
          <a:noFill/>
          <a:ln>
            <a:noFill/>
          </a:ln>
        </p:spPr>
        <p:txBody>
          <a:bodyPr lIns="91425" tIns="45700" rIns="91425" bIns="45700" anchor="b" anchorCtr="0">
            <a:noAutofit/>
          </a:bodyPr>
          <a:lstStyle/>
          <a:p>
            <a:pPr lvl="0" rtl="0">
              <a:spcBef>
                <a:spcPts val="1800"/>
              </a:spcBef>
              <a:buSzPct val="45833"/>
            </a:pPr>
            <a:r>
              <a:rPr lang="en-US" sz="2400" dirty="0" smtClean="0"/>
              <a:t>The </a:t>
            </a:r>
            <a:r>
              <a:rPr lang="en-US" sz="2400" dirty="0"/>
              <a:t>Women’s Liberation movement in </a:t>
            </a:r>
            <a:r>
              <a:rPr lang="en-US" sz="2400" dirty="0" smtClean="0"/>
              <a:t>the U.S. </a:t>
            </a:r>
            <a:r>
              <a:rPr lang="en-US" sz="2400" dirty="0"/>
              <a:t>throughout </a:t>
            </a:r>
            <a:r>
              <a:rPr lang="en-US" sz="2400" dirty="0" smtClean="0"/>
              <a:t>the 1960s </a:t>
            </a:r>
            <a:r>
              <a:rPr lang="en-US" sz="2400" dirty="0"/>
              <a:t>and 1970s was largely lead by white women and largely excluded in both leadership and participation the perspectives of African American </a:t>
            </a:r>
            <a:r>
              <a:rPr lang="en-US" sz="2400" dirty="0" smtClean="0"/>
              <a:t>women. </a:t>
            </a:r>
            <a:endParaRPr lang="en-US" sz="2400" dirty="0"/>
          </a:p>
          <a:p>
            <a:pPr marL="228600" lvl="0" indent="-228600" rtl="0">
              <a:spcBef>
                <a:spcPts val="1800"/>
              </a:spcBef>
              <a:buClr>
                <a:srgbClr val="FF6600"/>
              </a:buClr>
              <a:buSzPct val="100000"/>
              <a:buFont typeface="Wingdings" charset="2"/>
              <a:buChar char="§"/>
            </a:pPr>
            <a:r>
              <a:rPr lang="en-US" sz="2400" dirty="0"/>
              <a:t>Gender and race were not mutually exclusive parts of the human </a:t>
            </a:r>
            <a:r>
              <a:rPr lang="en-US" sz="2400" dirty="0" smtClean="0"/>
              <a:t>experience.</a:t>
            </a:r>
            <a:endParaRPr lang="en-US" sz="2400" dirty="0"/>
          </a:p>
          <a:p>
            <a:pPr marL="228600" lvl="0" indent="-228600" rtl="0">
              <a:spcBef>
                <a:spcPts val="1800"/>
              </a:spcBef>
              <a:buClr>
                <a:srgbClr val="FF6600"/>
              </a:buClr>
              <a:buSzPct val="100000"/>
              <a:buFont typeface="Wingdings" charset="2"/>
              <a:buChar char="§"/>
            </a:pPr>
            <a:r>
              <a:rPr lang="en-US" sz="2400" dirty="0"/>
              <a:t>Since its inception, the term intersectionality has been used to contextualize major movements of race, gender, LGBT rights, </a:t>
            </a:r>
            <a:r>
              <a:rPr lang="en-US" sz="2400" dirty="0" smtClean="0"/>
              <a:t>and socioeconomic </a:t>
            </a:r>
            <a:r>
              <a:rPr lang="en-US" sz="2400" dirty="0"/>
              <a:t>inequality as part of same fundamental struggle of power dynamics in </a:t>
            </a:r>
            <a:r>
              <a:rPr lang="en-US" sz="2400" dirty="0" smtClean="0"/>
              <a:t>society.</a:t>
            </a:r>
            <a:endParaRPr lang="en-US" sz="2400" dirty="0"/>
          </a:p>
          <a:p>
            <a:pPr lvl="0" rtl="0">
              <a:spcBef>
                <a:spcPts val="1800"/>
              </a:spcBef>
              <a:buNone/>
            </a:pPr>
            <a:endParaRPr sz="2400" dirty="0"/>
          </a:p>
        </p:txBody>
      </p:sp>
      <p:sp>
        <p:nvSpPr>
          <p:cNvPr id="110" name="Shape 110"/>
          <p:cNvSpPr txBox="1">
            <a:spLocks noGrp="1"/>
          </p:cNvSpPr>
          <p:nvPr>
            <p:ph type="title"/>
          </p:nvPr>
        </p:nvSpPr>
        <p:spPr>
          <a:xfrm>
            <a:off x="304800" y="304800"/>
            <a:ext cx="9027600" cy="914400"/>
          </a:xfrm>
          <a:prstGeom prst="rect">
            <a:avLst/>
          </a:prstGeom>
          <a:noFill/>
          <a:ln>
            <a:noFill/>
          </a:ln>
        </p:spPr>
        <p:txBody>
          <a:bodyPr lIns="91425" tIns="45700" rIns="91425" bIns="45700" anchor="t" anchorCtr="0">
            <a:noAutofit/>
          </a:bodyPr>
          <a:lstStyle/>
          <a:p>
            <a:pPr marL="0" marR="0" lvl="0" indent="0" rtl="0">
              <a:spcBef>
                <a:spcPts val="0"/>
              </a:spcBef>
              <a:spcAft>
                <a:spcPts val="0"/>
              </a:spcAft>
              <a:buSzPct val="25000"/>
              <a:buNone/>
            </a:pPr>
            <a:r>
              <a:rPr lang="en-US" dirty="0"/>
              <a:t>Case Study: Women of Color and  Women’s Lib in US</a:t>
            </a:r>
          </a:p>
        </p:txBody>
      </p:sp>
    </p:spTree>
  </p:cSld>
  <p:clrMapOvr>
    <a:masterClrMapping/>
  </p:clrMapOvr>
  <p:transition xmlns:p14="http://schemas.microsoft.com/office/powerpoint/2010/mai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6" name="Shape 116"/>
          <p:cNvPicPr preferRelativeResize="0"/>
          <p:nvPr/>
        </p:nvPicPr>
        <p:blipFill rotWithShape="1">
          <a:blip r:embed="rId3">
            <a:alphaModFix/>
          </a:blip>
          <a:srcRect t="7467" b="17933"/>
          <a:stretch/>
        </p:blipFill>
        <p:spPr>
          <a:xfrm>
            <a:off x="4359621" y="1596026"/>
            <a:ext cx="4646279" cy="4195174"/>
          </a:xfrm>
          <a:prstGeom prst="rect">
            <a:avLst/>
          </a:prstGeom>
          <a:noFill/>
          <a:ln>
            <a:noFill/>
          </a:ln>
        </p:spPr>
      </p:pic>
      <p:sp>
        <p:nvSpPr>
          <p:cNvPr id="115" name="Shape 115"/>
          <p:cNvSpPr txBox="1">
            <a:spLocks noGrp="1"/>
          </p:cNvSpPr>
          <p:nvPr>
            <p:ph type="title"/>
          </p:nvPr>
        </p:nvSpPr>
        <p:spPr>
          <a:xfrm>
            <a:off x="-122699" y="38025"/>
            <a:ext cx="8199899" cy="1457700"/>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endParaRPr dirty="0"/>
          </a:p>
          <a:p>
            <a:pPr marL="0" marR="0" lvl="0" indent="0" algn="ctr" rtl="0">
              <a:spcBef>
                <a:spcPts val="0"/>
              </a:spcBef>
              <a:spcAft>
                <a:spcPts val="0"/>
              </a:spcAft>
              <a:buSzPct val="25000"/>
              <a:buNone/>
              <a:tabLst>
                <a:tab pos="457200" algn="l"/>
              </a:tabLst>
            </a:pPr>
            <a:r>
              <a:rPr lang="en-US" b="0" i="0" u="none" strike="noStrike" cap="none" dirty="0">
                <a:solidFill>
                  <a:schemeClr val="lt1"/>
                </a:solidFill>
                <a:latin typeface="Arial Black"/>
                <a:ea typeface="Arial Black"/>
                <a:cs typeface="Arial Black"/>
                <a:sym typeface="Arial Black"/>
              </a:rPr>
              <a:t>Health and</a:t>
            </a:r>
            <a:r>
              <a:rPr lang="en-US" dirty="0"/>
              <a:t> </a:t>
            </a:r>
            <a:r>
              <a:rPr lang="en-US" b="0" i="0" u="none" strike="noStrike" cap="none" dirty="0">
                <a:solidFill>
                  <a:schemeClr val="lt1"/>
                </a:solidFill>
                <a:latin typeface="Arial Black"/>
                <a:ea typeface="Arial Black"/>
                <a:cs typeface="Arial Black"/>
                <a:sym typeface="Arial Black"/>
              </a:rPr>
              <a:t>Intersectionality </a:t>
            </a:r>
          </a:p>
        </p:txBody>
      </p:sp>
      <p:sp>
        <p:nvSpPr>
          <p:cNvPr id="117" name="Shape 117"/>
          <p:cNvSpPr txBox="1"/>
          <p:nvPr/>
        </p:nvSpPr>
        <p:spPr>
          <a:xfrm>
            <a:off x="195100" y="6062625"/>
            <a:ext cx="3901800" cy="4352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118" name="Shape 118"/>
          <p:cNvSpPr txBox="1">
            <a:spLocks noGrp="1"/>
          </p:cNvSpPr>
          <p:nvPr>
            <p:ph type="body" idx="1"/>
          </p:nvPr>
        </p:nvSpPr>
        <p:spPr>
          <a:xfrm>
            <a:off x="457200" y="1814600"/>
            <a:ext cx="4176076" cy="4901999"/>
          </a:xfrm>
          <a:prstGeom prst="rect">
            <a:avLst/>
          </a:prstGeom>
          <a:noFill/>
          <a:ln>
            <a:noFill/>
          </a:ln>
        </p:spPr>
        <p:txBody>
          <a:bodyPr lIns="91425" tIns="45700" rIns="91425" bIns="45700" anchor="t" anchorCtr="0">
            <a:noAutofit/>
          </a:bodyPr>
          <a:lstStyle/>
          <a:p>
            <a:pPr marL="320040" marR="0" lvl="0" indent="-320040" algn="l" rtl="0">
              <a:lnSpc>
                <a:spcPct val="100000"/>
              </a:lnSpc>
              <a:spcBef>
                <a:spcPts val="1800"/>
              </a:spcBef>
              <a:spcAft>
                <a:spcPts val="0"/>
              </a:spcAft>
              <a:buClr>
                <a:srgbClr val="FF6600"/>
              </a:buClr>
              <a:buSzPct val="100000"/>
              <a:buFont typeface="Wingdings" charset="2"/>
              <a:buChar char="§"/>
            </a:pPr>
            <a:r>
              <a:rPr lang="en-US" sz="2000" dirty="0">
                <a:solidFill>
                  <a:srgbClr val="000000"/>
                </a:solidFill>
              </a:rPr>
              <a:t>One of the many </a:t>
            </a:r>
            <a:r>
              <a:rPr lang="en-US" sz="2000" dirty="0" smtClean="0">
                <a:solidFill>
                  <a:srgbClr val="000000"/>
                </a:solidFill>
              </a:rPr>
              <a:t>consequences</a:t>
            </a:r>
            <a:br>
              <a:rPr lang="en-US" sz="2000" dirty="0" smtClean="0">
                <a:solidFill>
                  <a:srgbClr val="000000"/>
                </a:solidFill>
              </a:rPr>
            </a:br>
            <a:r>
              <a:rPr lang="en-US" sz="2000" dirty="0" smtClean="0">
                <a:solidFill>
                  <a:srgbClr val="000000"/>
                </a:solidFill>
              </a:rPr>
              <a:t>of </a:t>
            </a:r>
            <a:r>
              <a:rPr lang="en-US" sz="2000" dirty="0">
                <a:solidFill>
                  <a:srgbClr val="000000"/>
                </a:solidFill>
              </a:rPr>
              <a:t>experiencing oppression is demonstrably poorer health outcomes.  </a:t>
            </a:r>
            <a:endParaRPr sz="2000" b="1" dirty="0">
              <a:solidFill>
                <a:srgbClr val="000000"/>
              </a:solidFill>
            </a:endParaRPr>
          </a:p>
          <a:p>
            <a:pPr marL="320040" marR="0" lvl="0" indent="-320040" algn="l" rtl="0">
              <a:lnSpc>
                <a:spcPct val="100000"/>
              </a:lnSpc>
              <a:spcBef>
                <a:spcPts val="1800"/>
              </a:spcBef>
              <a:spcAft>
                <a:spcPts val="0"/>
              </a:spcAft>
              <a:buClr>
                <a:srgbClr val="FF6600"/>
              </a:buClr>
              <a:buSzPct val="100000"/>
              <a:buFont typeface="Wingdings" charset="2"/>
              <a:buChar char="§"/>
            </a:pPr>
            <a:r>
              <a:rPr lang="en-US" sz="2000" dirty="0" smtClean="0">
                <a:solidFill>
                  <a:srgbClr val="000000"/>
                </a:solidFill>
              </a:rPr>
              <a:t>Oppression </a:t>
            </a:r>
            <a:r>
              <a:rPr lang="en-US" sz="2000" dirty="0">
                <a:solidFill>
                  <a:srgbClr val="000000"/>
                </a:solidFill>
              </a:rPr>
              <a:t>is </a:t>
            </a:r>
            <a:r>
              <a:rPr lang="en-US" sz="2000" dirty="0" smtClean="0">
                <a:solidFill>
                  <a:srgbClr val="000000"/>
                </a:solidFill>
              </a:rPr>
              <a:t>inherited</a:t>
            </a:r>
            <a:br>
              <a:rPr lang="en-US" sz="2000" dirty="0" smtClean="0">
                <a:solidFill>
                  <a:srgbClr val="000000"/>
                </a:solidFill>
              </a:rPr>
            </a:br>
            <a:r>
              <a:rPr lang="en-US" sz="2000" dirty="0" smtClean="0">
                <a:solidFill>
                  <a:srgbClr val="000000"/>
                </a:solidFill>
              </a:rPr>
              <a:t>through </a:t>
            </a:r>
            <a:r>
              <a:rPr lang="en-US" sz="2000" dirty="0">
                <a:solidFill>
                  <a:srgbClr val="000000"/>
                </a:solidFill>
              </a:rPr>
              <a:t>generational </a:t>
            </a:r>
            <a:r>
              <a:rPr lang="en-US" sz="2000" dirty="0" smtClean="0">
                <a:solidFill>
                  <a:srgbClr val="000000"/>
                </a:solidFill>
              </a:rPr>
              <a:t>cycles</a:t>
            </a:r>
            <a:br>
              <a:rPr lang="en-US" sz="2000" dirty="0" smtClean="0">
                <a:solidFill>
                  <a:srgbClr val="000000"/>
                </a:solidFill>
              </a:rPr>
            </a:br>
            <a:r>
              <a:rPr lang="en-US" sz="2000" dirty="0" smtClean="0">
                <a:solidFill>
                  <a:srgbClr val="000000"/>
                </a:solidFill>
              </a:rPr>
              <a:t>until </a:t>
            </a:r>
            <a:r>
              <a:rPr lang="en-US" sz="2000" dirty="0">
                <a:solidFill>
                  <a:srgbClr val="000000"/>
                </a:solidFill>
              </a:rPr>
              <a:t>sustained </a:t>
            </a:r>
            <a:r>
              <a:rPr lang="en-US" sz="2000" dirty="0" smtClean="0">
                <a:solidFill>
                  <a:srgbClr val="000000"/>
                </a:solidFill>
              </a:rPr>
              <a:t>social </a:t>
            </a:r>
            <a:br>
              <a:rPr lang="en-US" sz="2000" dirty="0" smtClean="0">
                <a:solidFill>
                  <a:srgbClr val="000000"/>
                </a:solidFill>
              </a:rPr>
            </a:br>
            <a:r>
              <a:rPr lang="en-US" sz="2000" dirty="0" smtClean="0">
                <a:solidFill>
                  <a:srgbClr val="000000"/>
                </a:solidFill>
              </a:rPr>
              <a:t>interventions </a:t>
            </a:r>
            <a:r>
              <a:rPr lang="en-US" sz="2000" dirty="0">
                <a:solidFill>
                  <a:srgbClr val="000000"/>
                </a:solidFill>
              </a:rPr>
              <a:t>start to </a:t>
            </a:r>
            <a:r>
              <a:rPr lang="en-US" sz="2000" dirty="0" smtClean="0">
                <a:solidFill>
                  <a:srgbClr val="000000"/>
                </a:solidFill>
              </a:rPr>
              <a:t>affect change. Social </a:t>
            </a:r>
            <a:r>
              <a:rPr lang="en-US" sz="2000" dirty="0">
                <a:solidFill>
                  <a:srgbClr val="000000"/>
                </a:solidFill>
              </a:rPr>
              <a:t>change is not </a:t>
            </a:r>
            <a:r>
              <a:rPr lang="en-US" sz="2000" dirty="0" smtClean="0">
                <a:solidFill>
                  <a:srgbClr val="000000"/>
                </a:solidFill>
              </a:rPr>
              <a:t>overnight.</a:t>
            </a:r>
            <a:endParaRPr sz="2000" dirty="0"/>
          </a:p>
          <a:p>
            <a:pPr marL="320040" lvl="0" indent="-320040" rtl="0">
              <a:spcBef>
                <a:spcPts val="1800"/>
              </a:spcBef>
              <a:buClr>
                <a:srgbClr val="FF6600"/>
              </a:buClr>
              <a:buSzPct val="100000"/>
              <a:buFont typeface="Wingdings" charset="2"/>
              <a:buChar char="§"/>
            </a:pPr>
            <a:r>
              <a:rPr lang="en-US" sz="2000" dirty="0"/>
              <a:t>Oppression compounds and  further oppressive outcomes occur.</a:t>
            </a:r>
          </a:p>
          <a:p>
            <a:pPr marR="0" lvl="0" algn="l" rtl="0">
              <a:lnSpc>
                <a:spcPct val="100000"/>
              </a:lnSpc>
              <a:spcBef>
                <a:spcPts val="1800"/>
              </a:spcBef>
              <a:spcAft>
                <a:spcPts val="0"/>
              </a:spcAft>
              <a:buNone/>
            </a:pPr>
            <a:r>
              <a:rPr lang="en-US" sz="1600" dirty="0">
                <a:solidFill>
                  <a:srgbClr val="000000"/>
                </a:solidFill>
              </a:rPr>
              <a:t> </a:t>
            </a:r>
          </a:p>
        </p:txBody>
      </p:sp>
    </p:spTree>
  </p:cSld>
  <p:clrMapOvr>
    <a:masterClrMapping/>
  </p:clrMapOvr>
  <p:transition xmlns:p14="http://schemas.microsoft.com/office/powerpoint/2010/mai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228600" y="1371600"/>
            <a:ext cx="8610600" cy="5181600"/>
          </a:xfrm>
          <a:prstGeom prst="rect">
            <a:avLst/>
          </a:prstGeom>
        </p:spPr>
        <p:txBody>
          <a:bodyPr lIns="91425" tIns="91425" rIns="91425" bIns="91425" anchor="t" anchorCtr="0">
            <a:noAutofit/>
          </a:bodyPr>
          <a:lstStyle/>
          <a:p>
            <a:pPr lvl="0" rtl="0">
              <a:spcBef>
                <a:spcPts val="1000"/>
              </a:spcBef>
            </a:pPr>
            <a:r>
              <a:rPr lang="en-US" sz="1300" dirty="0"/>
              <a:t>“An introduction to the intersectional approach.” </a:t>
            </a:r>
            <a:r>
              <a:rPr lang="en-US" sz="1300" i="1" dirty="0"/>
              <a:t>Ontario Human Rights Commission. </a:t>
            </a:r>
            <a:r>
              <a:rPr lang="en-US" sz="1300" dirty="0"/>
              <a:t>Web.</a:t>
            </a:r>
            <a:r>
              <a:rPr lang="en-US" sz="1300" i="1" dirty="0"/>
              <a:t> </a:t>
            </a:r>
            <a:r>
              <a:rPr lang="en-US" sz="1300" dirty="0"/>
              <a:t> </a:t>
            </a:r>
            <a:r>
              <a:rPr lang="en-US" sz="1300" u="sng" dirty="0" smtClean="0">
                <a:solidFill>
                  <a:schemeClr val="hlink"/>
                </a:solidFill>
                <a:hlinkClick r:id="rId3"/>
              </a:rPr>
              <a:t>http://ohrc.on.ca</a:t>
            </a:r>
            <a:r>
              <a:rPr lang="en-US" sz="1300" u="sng" dirty="0">
                <a:solidFill>
                  <a:schemeClr val="hlink"/>
                </a:solidFill>
                <a:hlinkClick r:id="rId3"/>
              </a:rPr>
              <a:t>/en/intersectional-approach-discrimination-addressing-multiple-grounds-human-rights-claims/introduction-intersectional-approach#fn6</a:t>
            </a:r>
          </a:p>
          <a:p>
            <a:pPr lvl="0">
              <a:spcBef>
                <a:spcPts val="1000"/>
              </a:spcBef>
              <a:buClr>
                <a:schemeClr val="dk1"/>
              </a:buClr>
            </a:pPr>
            <a:r>
              <a:rPr lang="en-US" sz="1300" dirty="0">
                <a:highlight>
                  <a:srgbClr val="FFFFFF"/>
                </a:highlight>
              </a:rPr>
              <a:t>Dalton, </a:t>
            </a:r>
            <a:r>
              <a:rPr lang="en-US" sz="1300" dirty="0" err="1">
                <a:highlight>
                  <a:srgbClr val="FFFFFF"/>
                </a:highlight>
              </a:rPr>
              <a:t>Deron</a:t>
            </a:r>
            <a:r>
              <a:rPr lang="en-US" sz="1300" dirty="0">
                <a:highlight>
                  <a:srgbClr val="FFFFFF"/>
                </a:highlight>
              </a:rPr>
              <a:t>. </a:t>
            </a:r>
            <a:r>
              <a:rPr lang="en-US" sz="1300" dirty="0"/>
              <a:t>“How 4 Black Lives Matter </a:t>
            </a:r>
            <a:r>
              <a:rPr lang="en-US" sz="1300" dirty="0" err="1"/>
              <a:t>Activitsts</a:t>
            </a:r>
            <a:r>
              <a:rPr lang="en-US" sz="1300" dirty="0"/>
              <a:t> Handle Queerness and Trans Issues.” </a:t>
            </a:r>
            <a:r>
              <a:rPr lang="en-US" sz="1300" i="1" dirty="0"/>
              <a:t>The Daily Dot.</a:t>
            </a:r>
            <a:r>
              <a:rPr lang="en-US" sz="1300" dirty="0"/>
              <a:t> </a:t>
            </a:r>
            <a:r>
              <a:rPr lang="en-US" sz="1300" dirty="0" smtClean="0"/>
              <a:t>11 </a:t>
            </a:r>
            <a:r>
              <a:rPr lang="en-US" sz="1300" dirty="0"/>
              <a:t>Oct. 2015. Web. </a:t>
            </a:r>
            <a:r>
              <a:rPr lang="en-US" sz="1300" u="sng" dirty="0" smtClean="0">
                <a:solidFill>
                  <a:schemeClr val="hlink"/>
                </a:solidFill>
                <a:hlinkClick r:id="rId4"/>
              </a:rPr>
              <a:t>http://dailydot.com</a:t>
            </a:r>
            <a:r>
              <a:rPr lang="en-US" sz="1300" u="sng" dirty="0">
                <a:solidFill>
                  <a:schemeClr val="hlink"/>
                </a:solidFill>
                <a:hlinkClick r:id="rId4"/>
              </a:rPr>
              <a:t>/politics/black-lives-matter-queer-trans-issues</a:t>
            </a:r>
          </a:p>
          <a:p>
            <a:pPr lvl="0">
              <a:spcBef>
                <a:spcPts val="1000"/>
              </a:spcBef>
              <a:buClr>
                <a:schemeClr val="dk1"/>
              </a:buClr>
            </a:pPr>
            <a:r>
              <a:rPr lang="en-US" sz="1300" dirty="0"/>
              <a:t>Felicia. “Black Lives Matter: An Intersectionality of Race and Gender.” </a:t>
            </a:r>
            <a:r>
              <a:rPr lang="en-US" sz="1300" i="1" dirty="0"/>
              <a:t>University of Minnesota Women’s Center Blog. </a:t>
            </a:r>
            <a:r>
              <a:rPr lang="en-US" sz="1300" dirty="0" smtClean="0"/>
              <a:t>30 </a:t>
            </a:r>
            <a:r>
              <a:rPr lang="en-US" sz="1300" dirty="0"/>
              <a:t>Nov. 2015. Web. </a:t>
            </a:r>
            <a:r>
              <a:rPr lang="en-US" sz="1300" u="sng" dirty="0" smtClean="0">
                <a:solidFill>
                  <a:schemeClr val="hlink"/>
                </a:solidFill>
                <a:hlinkClick r:id="rId5"/>
              </a:rPr>
              <a:t>http://mnwomenscenter.wordpress.com</a:t>
            </a:r>
            <a:r>
              <a:rPr lang="en-US" sz="1300" u="sng" dirty="0">
                <a:solidFill>
                  <a:schemeClr val="hlink"/>
                </a:solidFill>
                <a:hlinkClick r:id="rId5"/>
              </a:rPr>
              <a:t>/2015/11/30/black-lives-matter-an-intersectionality-of-race-and-gender/</a:t>
            </a:r>
            <a:r>
              <a:rPr lang="en-US" sz="1300" dirty="0"/>
              <a:t> </a:t>
            </a:r>
          </a:p>
          <a:p>
            <a:pPr lvl="0" rtl="0">
              <a:spcBef>
                <a:spcPts val="1000"/>
              </a:spcBef>
            </a:pPr>
            <a:r>
              <a:rPr lang="en-US" sz="1300" dirty="0"/>
              <a:t>“Intersectionality” Geek Feminism </a:t>
            </a:r>
            <a:r>
              <a:rPr lang="en-US" sz="1300" dirty="0" err="1"/>
              <a:t>Wiki</a:t>
            </a:r>
            <a:r>
              <a:rPr lang="en-US" sz="1300" dirty="0"/>
              <a:t>. </a:t>
            </a:r>
            <a:r>
              <a:rPr lang="en-US" sz="1300" dirty="0" err="1"/>
              <a:t>Wikia</a:t>
            </a:r>
            <a:r>
              <a:rPr lang="en-US" sz="1300" dirty="0"/>
              <a:t>. Web. </a:t>
            </a:r>
            <a:r>
              <a:rPr lang="en-US" sz="1300" u="sng" dirty="0" smtClean="0">
                <a:solidFill>
                  <a:schemeClr val="hlink"/>
                </a:solidFill>
                <a:hlinkClick r:id="rId6"/>
              </a:rPr>
              <a:t>http://geekfeminism.wikia.com</a:t>
            </a:r>
            <a:r>
              <a:rPr lang="en-US" sz="1300" u="sng" dirty="0">
                <a:solidFill>
                  <a:schemeClr val="hlink"/>
                </a:solidFill>
                <a:hlinkClick r:id="rId6"/>
              </a:rPr>
              <a:t>/wiki/Intersectionality</a:t>
            </a:r>
          </a:p>
          <a:p>
            <a:pPr lvl="0" rtl="0">
              <a:spcBef>
                <a:spcPts val="1000"/>
              </a:spcBef>
            </a:pPr>
            <a:r>
              <a:rPr lang="en-US" sz="1300" dirty="0" smtClean="0"/>
              <a:t>“</a:t>
            </a:r>
            <a:r>
              <a:rPr lang="en-US" sz="1300" dirty="0" err="1" smtClean="0"/>
              <a:t>Kimberle</a:t>
            </a:r>
            <a:r>
              <a:rPr lang="en-US" sz="1300" dirty="0" smtClean="0"/>
              <a:t> </a:t>
            </a:r>
            <a:r>
              <a:rPr lang="en-US" sz="1300" dirty="0"/>
              <a:t>W. Crenshaw” Faculty Profiles. </a:t>
            </a:r>
            <a:r>
              <a:rPr lang="en-US" sz="1300" i="1" dirty="0"/>
              <a:t>UCLA Law</a:t>
            </a:r>
            <a:r>
              <a:rPr lang="en-US" sz="1300" dirty="0"/>
              <a:t>. Web. </a:t>
            </a:r>
            <a:r>
              <a:rPr lang="en-US" sz="1300" u="sng" dirty="0" smtClean="0">
                <a:solidFill>
                  <a:schemeClr val="hlink"/>
                </a:solidFill>
                <a:hlinkClick r:id="rId7"/>
              </a:rPr>
              <a:t>http://law.ucla.edu</a:t>
            </a:r>
            <a:r>
              <a:rPr lang="en-US" sz="1300" u="sng" dirty="0">
                <a:solidFill>
                  <a:schemeClr val="hlink"/>
                </a:solidFill>
                <a:hlinkClick r:id="rId7"/>
              </a:rPr>
              <a:t>/faculty/faculty-profiles/kimberle-w-crenshaw/</a:t>
            </a:r>
          </a:p>
          <a:p>
            <a:pPr lvl="0" rtl="0">
              <a:spcBef>
                <a:spcPts val="1000"/>
              </a:spcBef>
            </a:pPr>
            <a:r>
              <a:rPr lang="en-US" sz="1300" dirty="0"/>
              <a:t>Mason, Nicole. </a:t>
            </a:r>
            <a:r>
              <a:rPr lang="en-US" sz="1300" dirty="0" smtClean="0"/>
              <a:t>“Leading </a:t>
            </a:r>
            <a:r>
              <a:rPr lang="en-US" sz="1300" dirty="0"/>
              <a:t>at the intersections: An Introduction to the intersectional approach Model for Policy and Social </a:t>
            </a:r>
            <a:r>
              <a:rPr lang="en-US" sz="1300" dirty="0" smtClean="0"/>
              <a:t>Change.” </a:t>
            </a:r>
            <a:r>
              <a:rPr lang="en-US" sz="1300" i="1" dirty="0"/>
              <a:t>Women of Color Policy Network </a:t>
            </a:r>
            <a:r>
              <a:rPr lang="en-US" sz="1300" dirty="0"/>
              <a:t>NYU/ Wagner. Web</a:t>
            </a:r>
            <a:r>
              <a:rPr lang="en-US" sz="1300" dirty="0" smtClean="0"/>
              <a:t>. </a:t>
            </a:r>
            <a:r>
              <a:rPr lang="en-US" sz="1300" u="sng" dirty="0" smtClean="0">
                <a:solidFill>
                  <a:schemeClr val="hlink"/>
                </a:solidFill>
                <a:hlinkClick r:id="rId8"/>
              </a:rPr>
              <a:t>http://intergroupresources.com</a:t>
            </a:r>
            <a:r>
              <a:rPr lang="en-US" sz="1300" u="sng" dirty="0">
                <a:solidFill>
                  <a:schemeClr val="hlink"/>
                </a:solidFill>
                <a:hlinkClick r:id="rId8"/>
              </a:rPr>
              <a:t>/rc/Intersectionality%20primer%20-%20Women%20of%20Color%20Policy%20Network.pdf</a:t>
            </a:r>
          </a:p>
          <a:p>
            <a:pPr lvl="0" rtl="0">
              <a:spcBef>
                <a:spcPts val="1000"/>
              </a:spcBef>
            </a:pPr>
            <a:r>
              <a:rPr lang="en-US" sz="1300" dirty="0"/>
              <a:t>Simpson, Joanna. “Everyone Belong: A toolkit for applying intersectionality.</a:t>
            </a:r>
            <a:r>
              <a:rPr lang="en-US" sz="1300" dirty="0" smtClean="0"/>
              <a:t>” </a:t>
            </a:r>
            <a:r>
              <a:rPr lang="en-US" sz="1300" dirty="0"/>
              <a:t>Canadian Research Institute for the Advancement of Women (CRIAW). </a:t>
            </a:r>
            <a:r>
              <a:rPr lang="en-US" sz="1300" dirty="0" smtClean="0"/>
              <a:t>May 2009. Web. </a:t>
            </a:r>
            <a:r>
              <a:rPr lang="en-US" sz="1300" u="sng" dirty="0" smtClean="0">
                <a:solidFill>
                  <a:schemeClr val="hlink"/>
                </a:solidFill>
                <a:hlinkClick r:id="rId9"/>
              </a:rPr>
              <a:t>http://criaw</a:t>
            </a:r>
            <a:r>
              <a:rPr lang="en-US" sz="1300" u="sng" dirty="0">
                <a:solidFill>
                  <a:schemeClr val="hlink"/>
                </a:solidFill>
                <a:hlinkClick r:id="rId9"/>
              </a:rPr>
              <a:t>-icref.ca/sites/criaw/files/Everyone_Belongs_e.pdf</a:t>
            </a:r>
            <a:r>
              <a:rPr lang="en-US" sz="1300" dirty="0"/>
              <a:t> </a:t>
            </a:r>
          </a:p>
          <a:p>
            <a:pPr lvl="0" rtl="0">
              <a:spcBef>
                <a:spcPts val="1000"/>
              </a:spcBef>
            </a:pPr>
            <a:r>
              <a:rPr lang="en-US" sz="1300" dirty="0"/>
              <a:t>V</a:t>
            </a:r>
            <a:r>
              <a:rPr lang="en-US" sz="1300" dirty="0" smtClean="0"/>
              <a:t>an </a:t>
            </a:r>
            <a:r>
              <a:rPr lang="en-US" sz="1300" dirty="0" err="1"/>
              <a:t>Mens-Verhulst</a:t>
            </a:r>
            <a:r>
              <a:rPr lang="en-US" sz="1300" dirty="0"/>
              <a:t>, </a:t>
            </a:r>
            <a:r>
              <a:rPr lang="en-US" sz="1300" dirty="0" err="1"/>
              <a:t>Janneke</a:t>
            </a:r>
            <a:r>
              <a:rPr lang="en-US" sz="1300" dirty="0"/>
              <a:t> and Lorraine </a:t>
            </a:r>
            <a:r>
              <a:rPr lang="en-US" sz="1300" dirty="0" err="1"/>
              <a:t>Radtke</a:t>
            </a:r>
            <a:r>
              <a:rPr lang="en-US" sz="1300" dirty="0"/>
              <a:t>. </a:t>
            </a:r>
            <a:r>
              <a:rPr lang="en-US" sz="1300" dirty="0" smtClean="0"/>
              <a:t>“Socio</a:t>
            </a:r>
            <a:r>
              <a:rPr lang="en-US" sz="1300" dirty="0"/>
              <a:t>-cultural inequities in Health Research: What does the intersectionality framework offer</a:t>
            </a:r>
            <a:r>
              <a:rPr lang="en-US" sz="1300" dirty="0" smtClean="0"/>
              <a:t>?” </a:t>
            </a:r>
            <a:r>
              <a:rPr lang="en-US" sz="1300" i="1" dirty="0"/>
              <a:t>Intersectional Health Research</a:t>
            </a:r>
            <a:r>
              <a:rPr lang="en-US" sz="1300" dirty="0"/>
              <a:t>. Web</a:t>
            </a:r>
            <a:r>
              <a:rPr lang="en-US" sz="1300"/>
              <a:t>. </a:t>
            </a:r>
            <a:r>
              <a:rPr lang="en-US" sz="1300" u="sng" smtClean="0">
                <a:solidFill>
                  <a:schemeClr val="hlink"/>
                </a:solidFill>
                <a:hlinkClick r:id="rId10"/>
              </a:rPr>
              <a:t>http</a:t>
            </a:r>
            <a:r>
              <a:rPr lang="en-US" sz="1300" u="sng" dirty="0" smtClean="0">
                <a:solidFill>
                  <a:schemeClr val="hlink"/>
                </a:solidFill>
                <a:hlinkClick r:id="rId10"/>
              </a:rPr>
              <a:t>://vanmens.info</a:t>
            </a:r>
            <a:r>
              <a:rPr lang="en-US" sz="1300" u="sng" dirty="0">
                <a:solidFill>
                  <a:schemeClr val="hlink"/>
                </a:solidFill>
                <a:hlinkClick r:id="rId10"/>
              </a:rPr>
              <a:t>/verhulst/en/wp-content/Intersectional%20health%20research.pdf</a:t>
            </a:r>
          </a:p>
          <a:p>
            <a:pPr lvl="0" rtl="0">
              <a:spcBef>
                <a:spcPts val="1000"/>
              </a:spcBef>
              <a:buNone/>
            </a:pPr>
            <a:endParaRPr sz="1300" dirty="0"/>
          </a:p>
        </p:txBody>
      </p:sp>
      <p:sp>
        <p:nvSpPr>
          <p:cNvPr id="125" name="Shape 125"/>
          <p:cNvSpPr txBox="1">
            <a:spLocks noGrp="1"/>
          </p:cNvSpPr>
          <p:nvPr>
            <p:ph type="title"/>
          </p:nvPr>
        </p:nvSpPr>
        <p:spPr>
          <a:prstGeom prst="rect">
            <a:avLst/>
          </a:prstGeom>
        </p:spPr>
        <p:txBody>
          <a:bodyPr lIns="91425" tIns="91425" rIns="91425" bIns="91425" anchor="t" anchorCtr="0">
            <a:noAutofit/>
          </a:bodyPr>
          <a:lstStyle/>
          <a:p>
            <a:pPr lvl="0">
              <a:spcBef>
                <a:spcPts val="0"/>
              </a:spcBef>
              <a:buNone/>
            </a:pPr>
            <a:r>
              <a:rPr lang="en-US"/>
              <a:t>References </a:t>
            </a: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6"/>
        <p:cNvGrpSpPr/>
        <p:nvPr/>
      </p:nvGrpSpPr>
      <p:grpSpPr>
        <a:xfrm>
          <a:off x="0" y="0"/>
          <a:ext cx="0" cy="0"/>
          <a:chOff x="0" y="0"/>
          <a:chExt cx="0" cy="0"/>
        </a:xfrm>
      </p:grpSpPr>
      <p:sp>
        <p:nvSpPr>
          <p:cNvPr id="68" name="Shape 68"/>
          <p:cNvSpPr txBox="1">
            <a:spLocks noGrp="1"/>
          </p:cNvSpPr>
          <p:nvPr>
            <p:ph type="body" idx="1"/>
          </p:nvPr>
        </p:nvSpPr>
        <p:spPr>
          <a:xfrm>
            <a:off x="298675" y="2057400"/>
            <a:ext cx="8718900" cy="4419600"/>
          </a:xfrm>
          <a:prstGeom prst="rect">
            <a:avLst/>
          </a:prstGeom>
        </p:spPr>
        <p:txBody>
          <a:bodyPr lIns="91425" tIns="91425" rIns="91425" bIns="91425" anchor="t" anchorCtr="0">
            <a:noAutofit/>
          </a:bodyPr>
          <a:lstStyle/>
          <a:p>
            <a:pPr marL="320040" lvl="0" indent="-320040" rtl="0">
              <a:spcBef>
                <a:spcPts val="3200"/>
              </a:spcBef>
              <a:buClr>
                <a:srgbClr val="EC511C"/>
              </a:buClr>
              <a:buSzPct val="100000"/>
              <a:buFont typeface="Wingdings" charset="2"/>
              <a:buChar char="§"/>
            </a:pPr>
            <a:r>
              <a:rPr lang="en-US" sz="3200" dirty="0"/>
              <a:t>Court cases demonstrate how laws are reflective of</a:t>
            </a:r>
            <a:r>
              <a:rPr lang="en-US" sz="3200" b="1" dirty="0"/>
              <a:t> social contexts </a:t>
            </a:r>
            <a:r>
              <a:rPr lang="en-US" sz="3200" dirty="0"/>
              <a:t>and the time periods in which they are rendered. </a:t>
            </a:r>
          </a:p>
          <a:p>
            <a:pPr marL="320040" lvl="0" indent="-320040" rtl="0">
              <a:spcBef>
                <a:spcPts val="3200"/>
              </a:spcBef>
              <a:buClr>
                <a:srgbClr val="EC511C"/>
              </a:buClr>
              <a:buSzPct val="100000"/>
              <a:buFont typeface="Wingdings" charset="2"/>
              <a:buChar char="§"/>
            </a:pPr>
            <a:r>
              <a:rPr lang="en-US" sz="3200" dirty="0"/>
              <a:t>Laws are far from static and </a:t>
            </a:r>
            <a:r>
              <a:rPr lang="en-US" sz="3200" dirty="0" smtClean="0"/>
              <a:t>objective—</a:t>
            </a:r>
            <a:br>
              <a:rPr lang="en-US" sz="3200" dirty="0" smtClean="0"/>
            </a:br>
            <a:r>
              <a:rPr lang="en-US" sz="3200" dirty="0" smtClean="0"/>
              <a:t>they </a:t>
            </a:r>
            <a:r>
              <a:rPr lang="en-US" sz="3200" dirty="0"/>
              <a:t>are subject to interpretations </a:t>
            </a:r>
            <a:r>
              <a:rPr lang="en-US" sz="3200" dirty="0" smtClean="0"/>
              <a:t>reflective</a:t>
            </a:r>
            <a:br>
              <a:rPr lang="en-US" sz="3200" dirty="0" smtClean="0"/>
            </a:br>
            <a:r>
              <a:rPr lang="en-US" sz="3200" dirty="0" smtClean="0"/>
              <a:t>of </a:t>
            </a:r>
            <a:r>
              <a:rPr lang="en-US" sz="3200" dirty="0"/>
              <a:t>social values of the time </a:t>
            </a:r>
            <a:r>
              <a:rPr lang="en-US" sz="3200" dirty="0" smtClean="0"/>
              <a:t>period.</a:t>
            </a:r>
          </a:p>
        </p:txBody>
      </p:sp>
      <p:sp>
        <p:nvSpPr>
          <p:cNvPr id="67" name="Shape 67"/>
          <p:cNvSpPr txBox="1">
            <a:spLocks noGrp="1"/>
          </p:cNvSpPr>
          <p:nvPr>
            <p:ph type="title"/>
          </p:nvPr>
        </p:nvSpPr>
        <p:spPr>
          <a:xfrm>
            <a:off x="381000" y="228600"/>
            <a:ext cx="8229600" cy="914400"/>
          </a:xfrm>
          <a:prstGeom prst="rect">
            <a:avLst/>
          </a:prstGeom>
        </p:spPr>
        <p:txBody>
          <a:bodyPr lIns="91425" tIns="91425" rIns="91425" bIns="91425" anchor="t" anchorCtr="0">
            <a:noAutofit/>
          </a:bodyPr>
          <a:lstStyle/>
          <a:p>
            <a:pPr lvl="0">
              <a:spcBef>
                <a:spcPts val="0"/>
              </a:spcBef>
              <a:buNone/>
            </a:pPr>
            <a:r>
              <a:rPr lang="en-US" dirty="0"/>
              <a:t>Vulnerable </a:t>
            </a:r>
            <a:r>
              <a:rPr lang="en-US" dirty="0" smtClean="0"/>
              <a:t>Populations and </a:t>
            </a:r>
            <a:r>
              <a:rPr lang="en-US" dirty="0"/>
              <a:t>Legal Protections</a:t>
            </a:r>
          </a:p>
        </p:txBody>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6"/>
        <p:cNvGrpSpPr/>
        <p:nvPr/>
      </p:nvGrpSpPr>
      <p:grpSpPr>
        <a:xfrm>
          <a:off x="0" y="0"/>
          <a:ext cx="0" cy="0"/>
          <a:chOff x="0" y="0"/>
          <a:chExt cx="0" cy="0"/>
        </a:xfrm>
      </p:grpSpPr>
      <p:sp>
        <p:nvSpPr>
          <p:cNvPr id="68" name="Shape 68"/>
          <p:cNvSpPr txBox="1">
            <a:spLocks noGrp="1"/>
          </p:cNvSpPr>
          <p:nvPr>
            <p:ph type="body" idx="1"/>
          </p:nvPr>
        </p:nvSpPr>
        <p:spPr>
          <a:xfrm>
            <a:off x="374875" y="2071825"/>
            <a:ext cx="8692925" cy="4786175"/>
          </a:xfrm>
          <a:prstGeom prst="rect">
            <a:avLst/>
          </a:prstGeom>
        </p:spPr>
        <p:txBody>
          <a:bodyPr lIns="91425" tIns="91425" rIns="91425" bIns="91425" anchor="t" anchorCtr="0">
            <a:noAutofit/>
          </a:bodyPr>
          <a:lstStyle/>
          <a:p>
            <a:pPr lvl="0" rtl="0">
              <a:spcBef>
                <a:spcPts val="2600"/>
              </a:spcBef>
              <a:buClr>
                <a:schemeClr val="accent5">
                  <a:lumMod val="50000"/>
                </a:schemeClr>
              </a:buClr>
              <a:buSzPct val="100000"/>
            </a:pPr>
            <a:r>
              <a:rPr lang="en-US" sz="2400" dirty="0" smtClean="0"/>
              <a:t>Landmark </a:t>
            </a:r>
            <a:r>
              <a:rPr lang="en-US" sz="2400" dirty="0"/>
              <a:t>cases such as Roe </a:t>
            </a:r>
            <a:r>
              <a:rPr lang="en-US" sz="2400" dirty="0" err="1"/>
              <a:t>v</a:t>
            </a:r>
            <a:r>
              <a:rPr lang="en-US" sz="2400" dirty="0"/>
              <a:t>. Wade or </a:t>
            </a:r>
            <a:r>
              <a:rPr lang="en-US" sz="2400" dirty="0" err="1"/>
              <a:t>Plessy</a:t>
            </a:r>
            <a:r>
              <a:rPr lang="en-US" sz="2400" dirty="0"/>
              <a:t> </a:t>
            </a:r>
            <a:r>
              <a:rPr lang="en-US" sz="2400" dirty="0" err="1" smtClean="0"/>
              <a:t>v</a:t>
            </a:r>
            <a:r>
              <a:rPr lang="en-US" sz="2400" dirty="0" smtClean="0"/>
              <a:t>. Ferguson</a:t>
            </a:r>
            <a:r>
              <a:rPr lang="en-US" sz="2400" dirty="0"/>
              <a:t>:</a:t>
            </a:r>
            <a:endParaRPr lang="en-US" sz="2400" dirty="0" smtClean="0"/>
          </a:p>
          <a:p>
            <a:pPr marL="320040" lvl="1" indent="-320040" rtl="0">
              <a:spcBef>
                <a:spcPts val="2600"/>
              </a:spcBef>
              <a:buClr>
                <a:srgbClr val="EC511C"/>
              </a:buClr>
              <a:buSzPct val="100000"/>
              <a:buFont typeface="Wingdings" charset="2"/>
              <a:buChar char="§"/>
            </a:pPr>
            <a:r>
              <a:rPr lang="en-US" sz="2400" dirty="0" smtClean="0"/>
              <a:t>Each </a:t>
            </a:r>
            <a:r>
              <a:rPr lang="en-US" sz="2400" dirty="0"/>
              <a:t>of these decisions were possible because of </a:t>
            </a:r>
            <a:r>
              <a:rPr lang="en-US" sz="2400" dirty="0" smtClean="0"/>
              <a:t>shifts</a:t>
            </a:r>
            <a:br>
              <a:rPr lang="en-US" sz="2400" dirty="0" smtClean="0"/>
            </a:br>
            <a:r>
              <a:rPr lang="en-US" sz="2400" dirty="0" smtClean="0"/>
              <a:t>in </a:t>
            </a:r>
            <a:r>
              <a:rPr lang="en-US" sz="2400" dirty="0"/>
              <a:t>social pressures at the </a:t>
            </a:r>
            <a:r>
              <a:rPr lang="en-US" sz="2400" dirty="0" smtClean="0"/>
              <a:t>time—once </a:t>
            </a:r>
            <a:r>
              <a:rPr lang="en-US" sz="2400" dirty="0"/>
              <a:t>there is </a:t>
            </a:r>
            <a:r>
              <a:rPr lang="en-US" sz="2400" dirty="0" smtClean="0"/>
              <a:t>enough</a:t>
            </a:r>
            <a:r>
              <a:rPr lang="en-US" sz="2400" b="1" dirty="0"/>
              <a:t/>
            </a:r>
            <a:br>
              <a:rPr lang="en-US" sz="2400" b="1" dirty="0"/>
            </a:br>
            <a:r>
              <a:rPr lang="en-US" sz="2400" b="1" dirty="0" smtClean="0"/>
              <a:t>social </a:t>
            </a:r>
            <a:r>
              <a:rPr lang="en-US" sz="2400" b="1" dirty="0"/>
              <a:t>capital </a:t>
            </a:r>
            <a:r>
              <a:rPr lang="en-US" sz="2400" dirty="0"/>
              <a:t>generated, a social value becomes more broadly </a:t>
            </a:r>
            <a:r>
              <a:rPr lang="en-US" sz="2400" b="1" dirty="0"/>
              <a:t>normalized. </a:t>
            </a:r>
            <a:r>
              <a:rPr lang="en-US" sz="2400" dirty="0"/>
              <a:t> </a:t>
            </a:r>
          </a:p>
          <a:p>
            <a:pPr marL="320040" lvl="2" indent="-320040" rtl="0">
              <a:spcBef>
                <a:spcPts val="2600"/>
              </a:spcBef>
              <a:buClr>
                <a:srgbClr val="EC511C"/>
              </a:buClr>
              <a:buSzPct val="100000"/>
              <a:buFont typeface="Wingdings" charset="2"/>
              <a:buChar char="§"/>
            </a:pPr>
            <a:r>
              <a:rPr lang="en-US" sz="2400" dirty="0"/>
              <a:t>In this context, normalization means that these social change cases were not possible at early points in time when people were less accepting of the end to racial segregation or legally protecting a woman’s right to an abortion</a:t>
            </a:r>
            <a:r>
              <a:rPr lang="en-US" sz="2400" dirty="0" smtClean="0"/>
              <a:t>.</a:t>
            </a:r>
          </a:p>
        </p:txBody>
      </p:sp>
      <p:sp>
        <p:nvSpPr>
          <p:cNvPr id="5" name="Shape 67"/>
          <p:cNvSpPr txBox="1">
            <a:spLocks/>
          </p:cNvSpPr>
          <p:nvPr/>
        </p:nvSpPr>
        <p:spPr>
          <a:xfrm>
            <a:off x="381000" y="228600"/>
            <a:ext cx="8229600" cy="914400"/>
          </a:xfrm>
          <a:prstGeom prst="rect">
            <a:avLst/>
          </a:prstGeom>
          <a:noFill/>
          <a:ln>
            <a:noFill/>
          </a:ln>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smtClean="0">
                <a:ln>
                  <a:noFill/>
                </a:ln>
                <a:solidFill>
                  <a:schemeClr val="lt1"/>
                </a:solidFill>
                <a:effectLst/>
                <a:uLnTx/>
                <a:uFillTx/>
                <a:latin typeface="Arial Black"/>
                <a:ea typeface="Arial Black"/>
                <a:cs typeface="Arial Black"/>
                <a:sym typeface="Arial Black"/>
              </a:rPr>
              <a:t>Vulnerable Populations and Legal Protections</a:t>
            </a:r>
            <a:endParaRPr kumimoji="0" lang="en-US" sz="3600" b="0" i="0" u="none" strike="noStrike" kern="0" cap="none" spc="0" normalizeH="0" baseline="0" noProof="0" dirty="0">
              <a:ln>
                <a:noFill/>
              </a:ln>
              <a:solidFill>
                <a:schemeClr val="lt1"/>
              </a:solidFill>
              <a:effectLst/>
              <a:uLnTx/>
              <a:uFillTx/>
              <a:latin typeface="Arial Black"/>
              <a:ea typeface="Arial Black"/>
              <a:cs typeface="Arial Black"/>
              <a:sym typeface="Arial Black"/>
            </a:endParaRP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66"/>
        <p:cNvGrpSpPr/>
        <p:nvPr/>
      </p:nvGrpSpPr>
      <p:grpSpPr>
        <a:xfrm>
          <a:off x="0" y="0"/>
          <a:ext cx="0" cy="0"/>
          <a:chOff x="0" y="0"/>
          <a:chExt cx="0" cy="0"/>
        </a:xfrm>
      </p:grpSpPr>
      <p:sp>
        <p:nvSpPr>
          <p:cNvPr id="68" name="Shape 68"/>
          <p:cNvSpPr txBox="1">
            <a:spLocks noGrp="1"/>
          </p:cNvSpPr>
          <p:nvPr>
            <p:ph type="body" idx="1"/>
          </p:nvPr>
        </p:nvSpPr>
        <p:spPr>
          <a:xfrm>
            <a:off x="425100" y="2057400"/>
            <a:ext cx="8337900" cy="4412999"/>
          </a:xfrm>
          <a:prstGeom prst="rect">
            <a:avLst/>
          </a:prstGeom>
        </p:spPr>
        <p:txBody>
          <a:bodyPr lIns="91425" tIns="91425" rIns="91425" bIns="91425" anchor="t" anchorCtr="0">
            <a:noAutofit/>
          </a:bodyPr>
          <a:lstStyle/>
          <a:p>
            <a:pPr marL="320040" lvl="0" indent="-320040" rtl="0">
              <a:spcBef>
                <a:spcPts val="2600"/>
              </a:spcBef>
              <a:buClr>
                <a:srgbClr val="EC511C"/>
              </a:buClr>
              <a:buSzPct val="100000"/>
              <a:buFont typeface="Wingdings" charset="2"/>
              <a:buChar char="§"/>
            </a:pPr>
            <a:r>
              <a:rPr lang="en-US" sz="2600" dirty="0" smtClean="0"/>
              <a:t>Court </a:t>
            </a:r>
            <a:r>
              <a:rPr lang="en-US" sz="2600" dirty="0"/>
              <a:t>cases create new precedents </a:t>
            </a:r>
            <a:r>
              <a:rPr lang="en-US" sz="2600" dirty="0" smtClean="0"/>
              <a:t>that grant </a:t>
            </a:r>
            <a:r>
              <a:rPr lang="en-US" sz="2600" b="1" dirty="0" smtClean="0"/>
              <a:t>legal </a:t>
            </a:r>
            <a:r>
              <a:rPr lang="en-US" sz="2600" b="1" dirty="0"/>
              <a:t>protections </a:t>
            </a:r>
            <a:r>
              <a:rPr lang="en-US" sz="2600" dirty="0"/>
              <a:t>for statuses </a:t>
            </a:r>
            <a:r>
              <a:rPr lang="en-US" sz="2600" dirty="0" smtClean="0"/>
              <a:t>that previously were subject</a:t>
            </a:r>
            <a:br>
              <a:rPr lang="en-US" sz="2600" dirty="0" smtClean="0"/>
            </a:br>
            <a:r>
              <a:rPr lang="en-US" sz="2600" dirty="0" smtClean="0"/>
              <a:t>to </a:t>
            </a:r>
            <a:r>
              <a:rPr lang="en-US" sz="2600" b="1" dirty="0"/>
              <a:t>discrimination </a:t>
            </a:r>
            <a:r>
              <a:rPr lang="en-US" sz="2600" dirty="0" smtClean="0"/>
              <a:t>and lacked </a:t>
            </a:r>
            <a:r>
              <a:rPr lang="en-US" sz="2600" b="1" dirty="0" smtClean="0"/>
              <a:t>legal </a:t>
            </a:r>
            <a:r>
              <a:rPr lang="en-US" sz="2600" b="1" dirty="0"/>
              <a:t>recognition</a:t>
            </a:r>
            <a:r>
              <a:rPr lang="en-US" sz="2600" dirty="0"/>
              <a:t>.</a:t>
            </a:r>
          </a:p>
          <a:p>
            <a:pPr marL="320040" lvl="0" indent="-320040" rtl="0">
              <a:spcBef>
                <a:spcPts val="2600"/>
              </a:spcBef>
              <a:buClr>
                <a:srgbClr val="EC511C"/>
              </a:buClr>
              <a:buSzPct val="100000"/>
              <a:buFont typeface="Wingdings" charset="2"/>
              <a:buChar char="§"/>
            </a:pPr>
            <a:r>
              <a:rPr lang="en-US" sz="2600" dirty="0"/>
              <a:t>Legal protections don’t erase the potential </a:t>
            </a:r>
            <a:r>
              <a:rPr lang="en-US" sz="2600" dirty="0" smtClean="0"/>
              <a:t>for continued </a:t>
            </a:r>
            <a:r>
              <a:rPr lang="en-US" sz="2600" dirty="0"/>
              <a:t>discrimination or imply that everyone in the country agrees with these new protected </a:t>
            </a:r>
            <a:r>
              <a:rPr lang="en-US" sz="2600" dirty="0" smtClean="0"/>
              <a:t>statuses.</a:t>
            </a:r>
            <a:br>
              <a:rPr lang="en-US" sz="2600" dirty="0" smtClean="0"/>
            </a:br>
            <a:r>
              <a:rPr lang="en-US" sz="2600" dirty="0" smtClean="0"/>
              <a:t>In a </a:t>
            </a:r>
            <a:r>
              <a:rPr lang="en-US" sz="2600" dirty="0"/>
              <a:t>historical frame, however, they signify new social precedents and are benchmarks for the long processes by which social capital for change is achieved.   </a:t>
            </a:r>
          </a:p>
          <a:p>
            <a:pPr marL="228600" lvl="0" indent="-228600" rtl="0">
              <a:spcBef>
                <a:spcPts val="2600"/>
              </a:spcBef>
              <a:buClr>
                <a:schemeClr val="accent5">
                  <a:lumMod val="50000"/>
                </a:schemeClr>
              </a:buClr>
              <a:buFont typeface="Wingdings" charset="2"/>
              <a:buChar char="§"/>
            </a:pPr>
            <a:endParaRPr sz="2600" dirty="0"/>
          </a:p>
        </p:txBody>
      </p:sp>
      <p:sp>
        <p:nvSpPr>
          <p:cNvPr id="5" name="Shape 67"/>
          <p:cNvSpPr txBox="1">
            <a:spLocks noGrp="1"/>
          </p:cNvSpPr>
          <p:nvPr>
            <p:ph type="title"/>
          </p:nvPr>
        </p:nvSpPr>
        <p:spPr>
          <a:xfrm>
            <a:off x="381000" y="228600"/>
            <a:ext cx="8229600" cy="914400"/>
          </a:xfrm>
          <a:prstGeom prst="rect">
            <a:avLst/>
          </a:prstGeom>
        </p:spPr>
        <p:txBody>
          <a:bodyPr lIns="91425" tIns="91425" rIns="91425" bIns="91425" anchor="t" anchorCtr="0">
            <a:noAutofit/>
          </a:bodyPr>
          <a:lstStyle/>
          <a:p>
            <a:pPr lvl="0">
              <a:spcBef>
                <a:spcPts val="0"/>
              </a:spcBef>
              <a:buNone/>
            </a:pPr>
            <a:r>
              <a:rPr lang="en-US" dirty="0"/>
              <a:t>Vulnerable </a:t>
            </a:r>
            <a:r>
              <a:rPr lang="en-US" dirty="0" smtClean="0"/>
              <a:t>Populations and </a:t>
            </a:r>
            <a:r>
              <a:rPr lang="en-US" dirty="0"/>
              <a:t>Legal Protections</a:t>
            </a:r>
          </a:p>
        </p:txBody>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381000" y="1937625"/>
            <a:ext cx="9067800" cy="4920375"/>
          </a:xfrm>
          <a:prstGeom prst="rect">
            <a:avLst/>
          </a:prstGeom>
        </p:spPr>
        <p:txBody>
          <a:bodyPr lIns="91425" tIns="91425" rIns="91425" bIns="91425" anchor="t" anchorCtr="0">
            <a:noAutofit/>
          </a:bodyPr>
          <a:lstStyle/>
          <a:p>
            <a:pPr lvl="0" rtl="0">
              <a:spcBef>
                <a:spcPts val="0"/>
              </a:spcBef>
            </a:pPr>
            <a:r>
              <a:rPr lang="en-US" sz="3200" b="1" i="1" dirty="0" err="1"/>
              <a:t>Degraffenreid</a:t>
            </a:r>
            <a:r>
              <a:rPr lang="en-US" sz="3200" b="1" i="1" dirty="0"/>
              <a:t> </a:t>
            </a:r>
            <a:r>
              <a:rPr lang="en-US" sz="3200" b="1" i="1" dirty="0" smtClean="0"/>
              <a:t>v. </a:t>
            </a:r>
            <a:r>
              <a:rPr lang="en-US" sz="3200" b="1" i="1" dirty="0"/>
              <a:t>General Motors</a:t>
            </a:r>
            <a:r>
              <a:rPr lang="en-US" sz="3200" b="1" dirty="0"/>
              <a:t>: </a:t>
            </a:r>
          </a:p>
          <a:p>
            <a:pPr marL="320040" lvl="1" indent="-320040" rtl="0">
              <a:spcBef>
                <a:spcPts val="1600"/>
              </a:spcBef>
              <a:buClr>
                <a:srgbClr val="FF6600"/>
              </a:buClr>
              <a:buFont typeface="Wingdings" charset="2"/>
              <a:buChar char="§"/>
            </a:pPr>
            <a:r>
              <a:rPr lang="en-US" sz="2400" spc="-40" dirty="0"/>
              <a:t>General Motors had never hired a black </a:t>
            </a:r>
            <a:r>
              <a:rPr lang="en-US" sz="2400" spc="-40" dirty="0" smtClean="0"/>
              <a:t>woman prior </a:t>
            </a:r>
            <a:r>
              <a:rPr lang="en-US" sz="2400" spc="-40" dirty="0"/>
              <a:t>to </a:t>
            </a:r>
            <a:r>
              <a:rPr lang="en-US" sz="2400" spc="-40" dirty="0" smtClean="0"/>
              <a:t>1964</a:t>
            </a:r>
          </a:p>
          <a:p>
            <a:pPr marL="320040" lvl="1" indent="-320040" rtl="0">
              <a:spcBef>
                <a:spcPts val="1600"/>
              </a:spcBef>
              <a:buClr>
                <a:srgbClr val="FF6600"/>
              </a:buClr>
              <a:buFont typeface="Wingdings" charset="2"/>
              <a:buChar char="§"/>
            </a:pPr>
            <a:r>
              <a:rPr lang="en-US" sz="2400" dirty="0" smtClean="0"/>
              <a:t>All </a:t>
            </a:r>
            <a:r>
              <a:rPr lang="en-US" sz="2400" dirty="0"/>
              <a:t>of the Black women hired after 1970 </a:t>
            </a:r>
            <a:r>
              <a:rPr lang="en-US" sz="2400" dirty="0" smtClean="0"/>
              <a:t>were</a:t>
            </a:r>
            <a:br>
              <a:rPr lang="en-US" sz="2400" dirty="0" smtClean="0"/>
            </a:br>
            <a:r>
              <a:rPr lang="en-US" sz="2400" dirty="0" smtClean="0"/>
              <a:t>subsequently </a:t>
            </a:r>
            <a:r>
              <a:rPr lang="en-US" sz="2400" dirty="0"/>
              <a:t>fired, </a:t>
            </a:r>
          </a:p>
          <a:p>
            <a:pPr marL="685800" lvl="2" indent="-320040" rtl="0">
              <a:spcBef>
                <a:spcPts val="1600"/>
              </a:spcBef>
              <a:buClr>
                <a:schemeClr val="accent5">
                  <a:lumMod val="50000"/>
                </a:schemeClr>
              </a:buClr>
              <a:buFont typeface="Wingdings" charset="2"/>
              <a:buChar char="§"/>
            </a:pPr>
            <a:r>
              <a:rPr lang="en-US" sz="2400" dirty="0"/>
              <a:t>Following “last hired-first fired” principal </a:t>
            </a:r>
          </a:p>
          <a:p>
            <a:pPr marL="685800" lvl="2" indent="-320040" rtl="0">
              <a:spcBef>
                <a:spcPts val="1600"/>
              </a:spcBef>
              <a:buClr>
                <a:schemeClr val="accent5">
                  <a:lumMod val="50000"/>
                </a:schemeClr>
              </a:buClr>
              <a:buFont typeface="Wingdings" charset="2"/>
              <a:buChar char="§"/>
            </a:pPr>
            <a:r>
              <a:rPr lang="en-US" sz="2400" spc="-40" dirty="0"/>
              <a:t>Filed law suit that GM discriminated </a:t>
            </a:r>
            <a:r>
              <a:rPr lang="en-US" sz="2400" spc="-40" dirty="0" smtClean="0"/>
              <a:t>against black </a:t>
            </a:r>
            <a:r>
              <a:rPr lang="en-US" sz="2400" spc="-40" dirty="0"/>
              <a:t>women </a:t>
            </a:r>
          </a:p>
          <a:p>
            <a:pPr marL="320040" lvl="1" indent="-320040" rtl="0">
              <a:spcBef>
                <a:spcPts val="1600"/>
              </a:spcBef>
              <a:buClr>
                <a:srgbClr val="FF6600"/>
              </a:buClr>
              <a:buFont typeface="Wingdings" charset="2"/>
              <a:buChar char="§"/>
            </a:pPr>
            <a:r>
              <a:rPr lang="en-US" sz="2400" dirty="0"/>
              <a:t>Court refused to allow plaintiffs to combine sex-based </a:t>
            </a:r>
            <a:r>
              <a:rPr lang="en-US" sz="2400" dirty="0" smtClean="0"/>
              <a:t>and</a:t>
            </a:r>
            <a:br>
              <a:rPr lang="en-US" sz="2400" dirty="0" smtClean="0"/>
            </a:br>
            <a:r>
              <a:rPr lang="en-US" sz="2400" dirty="0" smtClean="0"/>
              <a:t>race</a:t>
            </a:r>
            <a:r>
              <a:rPr lang="en-US" sz="2400" dirty="0"/>
              <a:t>-based discrimination into a single category</a:t>
            </a:r>
          </a:p>
        </p:txBody>
      </p:sp>
      <p:sp>
        <p:nvSpPr>
          <p:cNvPr id="77" name="Shape 77"/>
          <p:cNvSpPr txBox="1">
            <a:spLocks noGrp="1"/>
          </p:cNvSpPr>
          <p:nvPr>
            <p:ph type="title"/>
          </p:nvPr>
        </p:nvSpPr>
        <p:spPr>
          <a:xfrm>
            <a:off x="381000" y="263101"/>
            <a:ext cx="8229600" cy="1337099"/>
          </a:xfrm>
          <a:prstGeom prst="rect">
            <a:avLst/>
          </a:prstGeom>
        </p:spPr>
        <p:txBody>
          <a:bodyPr lIns="91425" tIns="91425" rIns="91425" bIns="91425" anchor="t" anchorCtr="0">
            <a:noAutofit/>
          </a:bodyPr>
          <a:lstStyle/>
          <a:p>
            <a:pPr lvl="0" rtl="0">
              <a:spcBef>
                <a:spcPts val="0"/>
              </a:spcBef>
              <a:buNone/>
            </a:pPr>
            <a:r>
              <a:rPr lang="en-US" dirty="0"/>
              <a:t>Past and Present: </a:t>
            </a:r>
          </a:p>
          <a:p>
            <a:pPr lvl="0">
              <a:spcBef>
                <a:spcPts val="0"/>
              </a:spcBef>
              <a:buNone/>
            </a:pPr>
            <a:r>
              <a:rPr lang="en-US" dirty="0"/>
              <a:t>Intersectionality in Action </a:t>
            </a:r>
          </a:p>
        </p:txBody>
      </p:sp>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3"/>
        <p:cNvGrpSpPr/>
        <p:nvPr/>
      </p:nvGrpSpPr>
      <p:grpSpPr>
        <a:xfrm>
          <a:off x="0" y="0"/>
          <a:ext cx="0" cy="0"/>
          <a:chOff x="0" y="0"/>
          <a:chExt cx="0" cy="0"/>
        </a:xfrm>
      </p:grpSpPr>
      <p:sp>
        <p:nvSpPr>
          <p:cNvPr id="77" name="Shape 77"/>
          <p:cNvSpPr txBox="1">
            <a:spLocks noGrp="1"/>
          </p:cNvSpPr>
          <p:nvPr>
            <p:ph type="title"/>
          </p:nvPr>
        </p:nvSpPr>
        <p:spPr>
          <a:xfrm>
            <a:off x="304800" y="263101"/>
            <a:ext cx="8229600" cy="1337099"/>
          </a:xfrm>
          <a:prstGeom prst="rect">
            <a:avLst/>
          </a:prstGeom>
        </p:spPr>
        <p:txBody>
          <a:bodyPr lIns="91425" tIns="91425" rIns="91425" bIns="91425" anchor="t" anchorCtr="0">
            <a:noAutofit/>
          </a:bodyPr>
          <a:lstStyle/>
          <a:p>
            <a:pPr lvl="0" rtl="0">
              <a:spcBef>
                <a:spcPts val="0"/>
              </a:spcBef>
              <a:buNone/>
            </a:pPr>
            <a:r>
              <a:rPr lang="en-US" dirty="0"/>
              <a:t>Past and Present: </a:t>
            </a:r>
          </a:p>
          <a:p>
            <a:pPr lvl="0">
              <a:spcBef>
                <a:spcPts val="0"/>
              </a:spcBef>
              <a:buNone/>
            </a:pPr>
            <a:r>
              <a:rPr lang="en-US" dirty="0"/>
              <a:t>Intersectionality in Action </a:t>
            </a:r>
          </a:p>
        </p:txBody>
      </p:sp>
      <p:sp>
        <p:nvSpPr>
          <p:cNvPr id="75" name="Shape 75"/>
          <p:cNvSpPr txBox="1"/>
          <p:nvPr/>
        </p:nvSpPr>
        <p:spPr>
          <a:xfrm>
            <a:off x="4832125" y="5537425"/>
            <a:ext cx="4006800" cy="390299"/>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76" name="Shape 76"/>
          <p:cNvPicPr preferRelativeResize="0"/>
          <p:nvPr/>
        </p:nvPicPr>
        <p:blipFill>
          <a:blip r:embed="rId4">
            <a:alphaModFix/>
          </a:blip>
          <a:srcRect l="21094" r="21094"/>
          <a:stretch>
            <a:fillRect/>
          </a:stretch>
        </p:blipFill>
        <p:spPr>
          <a:xfrm>
            <a:off x="4863430" y="1997076"/>
            <a:ext cx="4051970" cy="4175124"/>
          </a:xfrm>
          <a:prstGeom prst="rect">
            <a:avLst/>
          </a:prstGeom>
          <a:noFill/>
          <a:ln>
            <a:noFill/>
          </a:ln>
        </p:spPr>
      </p:pic>
      <p:sp>
        <p:nvSpPr>
          <p:cNvPr id="78" name="Shape 78"/>
          <p:cNvSpPr txBox="1"/>
          <p:nvPr/>
        </p:nvSpPr>
        <p:spPr>
          <a:xfrm>
            <a:off x="288278" y="1981200"/>
            <a:ext cx="4543847" cy="4572000"/>
          </a:xfrm>
          <a:prstGeom prst="rect">
            <a:avLst/>
          </a:prstGeom>
          <a:noFill/>
          <a:ln>
            <a:noFill/>
          </a:ln>
        </p:spPr>
        <p:txBody>
          <a:bodyPr lIns="91425" tIns="91425" rIns="91425" bIns="91425" anchor="t" anchorCtr="0">
            <a:noAutofit/>
          </a:bodyPr>
          <a:lstStyle/>
          <a:p>
            <a:pPr lvl="0" rtl="0">
              <a:spcBef>
                <a:spcPts val="1200"/>
              </a:spcBef>
            </a:pPr>
            <a:r>
              <a:rPr lang="en-US" sz="3200" b="1" dirty="0"/>
              <a:t>Black Lives Matter</a:t>
            </a:r>
          </a:p>
          <a:p>
            <a:pPr marL="320040" lvl="1" indent="-320040" rtl="0">
              <a:spcBef>
                <a:spcPts val="1200"/>
              </a:spcBef>
              <a:buClr>
                <a:srgbClr val="EC511C"/>
              </a:buClr>
              <a:buFont typeface="Wingdings" charset="2"/>
              <a:buChar char="§"/>
            </a:pPr>
            <a:r>
              <a:rPr lang="en-US" sz="2200" dirty="0"/>
              <a:t>Movement founded by three </a:t>
            </a:r>
            <a:r>
              <a:rPr lang="en-US" sz="2200" dirty="0" smtClean="0"/>
              <a:t>women: Opal </a:t>
            </a:r>
            <a:r>
              <a:rPr lang="en-US" sz="2200" dirty="0" err="1"/>
              <a:t>Tometi</a:t>
            </a:r>
            <a:r>
              <a:rPr lang="en-US" sz="2200" dirty="0"/>
              <a:t>, Alicia Garza, and </a:t>
            </a:r>
            <a:r>
              <a:rPr lang="en-US" sz="2200" dirty="0" err="1"/>
              <a:t>Patrisse</a:t>
            </a:r>
            <a:r>
              <a:rPr lang="en-US" sz="2200" dirty="0"/>
              <a:t> </a:t>
            </a:r>
            <a:r>
              <a:rPr lang="en-US" sz="2200" dirty="0" err="1"/>
              <a:t>Cullors</a:t>
            </a:r>
            <a:endParaRPr lang="en-US" sz="2200" dirty="0"/>
          </a:p>
          <a:p>
            <a:pPr marL="320040" lvl="1" indent="-320040" rtl="0">
              <a:spcBef>
                <a:spcPts val="1200"/>
              </a:spcBef>
              <a:buClr>
                <a:srgbClr val="EC511C"/>
              </a:buClr>
              <a:buFont typeface="Wingdings" charset="2"/>
              <a:buChar char="§"/>
            </a:pPr>
            <a:r>
              <a:rPr lang="en-US" sz="2200" dirty="0"/>
              <a:t>Movement began by drawing attention to police brutality experienced by </a:t>
            </a:r>
            <a:r>
              <a:rPr lang="en-US" sz="2200" dirty="0" smtClean="0"/>
              <a:t>African</a:t>
            </a:r>
            <a:br>
              <a:rPr lang="en-US" sz="2200" dirty="0" smtClean="0"/>
            </a:br>
            <a:r>
              <a:rPr lang="en-US" sz="2200" dirty="0" smtClean="0"/>
              <a:t>American </a:t>
            </a:r>
            <a:r>
              <a:rPr lang="en-US" sz="2200" dirty="0"/>
              <a:t>males</a:t>
            </a:r>
          </a:p>
          <a:p>
            <a:pPr marL="685800" lvl="2" indent="-320040" rtl="0">
              <a:spcBef>
                <a:spcPts val="1200"/>
              </a:spcBef>
              <a:buClr>
                <a:schemeClr val="accent5">
                  <a:lumMod val="50000"/>
                </a:schemeClr>
              </a:buClr>
              <a:buFont typeface="Wingdings" charset="2"/>
              <a:buChar char="§"/>
            </a:pPr>
            <a:r>
              <a:rPr lang="en-US" sz="2200" dirty="0"/>
              <a:t>Murder of </a:t>
            </a:r>
            <a:r>
              <a:rPr lang="en-US" sz="2200" dirty="0" err="1"/>
              <a:t>Trayvon</a:t>
            </a:r>
            <a:r>
              <a:rPr lang="en-US" sz="2200" dirty="0"/>
              <a:t> Martin </a:t>
            </a:r>
          </a:p>
          <a:p>
            <a:pPr marL="685800" lvl="2" indent="-320040" rtl="0">
              <a:spcBef>
                <a:spcPts val="1200"/>
              </a:spcBef>
              <a:buClr>
                <a:schemeClr val="accent5">
                  <a:lumMod val="50000"/>
                </a:schemeClr>
              </a:buClr>
              <a:buFont typeface="Wingdings" charset="2"/>
              <a:buChar char="§"/>
            </a:pPr>
            <a:r>
              <a:rPr lang="en-US" sz="2200" i="1" dirty="0"/>
              <a:t>George </a:t>
            </a:r>
            <a:r>
              <a:rPr lang="en-US" sz="2200" i="1" dirty="0" smtClean="0"/>
              <a:t>Zimmerman</a:t>
            </a:r>
            <a:br>
              <a:rPr lang="en-US" sz="2200" i="1" dirty="0" smtClean="0"/>
            </a:br>
            <a:r>
              <a:rPr lang="en-US" sz="2200" i="1" dirty="0" smtClean="0"/>
              <a:t>v</a:t>
            </a:r>
            <a:r>
              <a:rPr lang="en-US" sz="2200" i="1" dirty="0"/>
              <a:t>. </a:t>
            </a:r>
            <a:r>
              <a:rPr lang="en-US" sz="2200" i="1" dirty="0" smtClean="0"/>
              <a:t>Florida</a:t>
            </a:r>
          </a:p>
          <a:p>
            <a:pPr marL="1371600" lvl="2" indent="-228600" rtl="0">
              <a:spcBef>
                <a:spcPts val="1200"/>
              </a:spcBef>
            </a:pPr>
            <a:r>
              <a:rPr lang="en-US" sz="2200" i="1" dirty="0" smtClean="0"/>
              <a:t> </a:t>
            </a:r>
            <a:endParaRPr lang="en-US" sz="2200" i="1" dirty="0"/>
          </a:p>
        </p:txBody>
      </p:sp>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73"/>
        <p:cNvGrpSpPr/>
        <p:nvPr/>
      </p:nvGrpSpPr>
      <p:grpSpPr>
        <a:xfrm>
          <a:off x="0" y="0"/>
          <a:ext cx="0" cy="0"/>
          <a:chOff x="0" y="0"/>
          <a:chExt cx="0" cy="0"/>
        </a:xfrm>
      </p:grpSpPr>
      <p:sp>
        <p:nvSpPr>
          <p:cNvPr id="77" name="Shape 77"/>
          <p:cNvSpPr txBox="1">
            <a:spLocks noGrp="1"/>
          </p:cNvSpPr>
          <p:nvPr>
            <p:ph type="title"/>
          </p:nvPr>
        </p:nvSpPr>
        <p:spPr>
          <a:xfrm>
            <a:off x="304800" y="263101"/>
            <a:ext cx="8229600" cy="1337099"/>
          </a:xfrm>
          <a:prstGeom prst="rect">
            <a:avLst/>
          </a:prstGeom>
        </p:spPr>
        <p:txBody>
          <a:bodyPr lIns="91425" tIns="91425" rIns="91425" bIns="91425" anchor="t" anchorCtr="0">
            <a:noAutofit/>
          </a:bodyPr>
          <a:lstStyle/>
          <a:p>
            <a:pPr lvl="0" rtl="0">
              <a:spcBef>
                <a:spcPts val="0"/>
              </a:spcBef>
              <a:buNone/>
            </a:pPr>
            <a:r>
              <a:rPr lang="en-US" dirty="0"/>
              <a:t>Past and Present: </a:t>
            </a:r>
          </a:p>
          <a:p>
            <a:pPr lvl="0">
              <a:spcBef>
                <a:spcPts val="0"/>
              </a:spcBef>
              <a:buNone/>
            </a:pPr>
            <a:r>
              <a:rPr lang="en-US" dirty="0"/>
              <a:t>Intersectionality in Action </a:t>
            </a:r>
          </a:p>
        </p:txBody>
      </p:sp>
      <p:sp>
        <p:nvSpPr>
          <p:cNvPr id="75" name="Shape 75"/>
          <p:cNvSpPr txBox="1"/>
          <p:nvPr/>
        </p:nvSpPr>
        <p:spPr>
          <a:xfrm>
            <a:off x="4832125" y="5537425"/>
            <a:ext cx="4006800" cy="390299"/>
          </a:xfrm>
          <a:prstGeom prst="rect">
            <a:avLst/>
          </a:prstGeom>
          <a:noFill/>
          <a:ln>
            <a:noFill/>
          </a:ln>
        </p:spPr>
        <p:txBody>
          <a:bodyPr lIns="91425" tIns="91425" rIns="91425" bIns="91425" anchor="t" anchorCtr="0">
            <a:noAutofit/>
          </a:bodyPr>
          <a:lstStyle/>
          <a:p>
            <a:pPr lvl="0">
              <a:spcBef>
                <a:spcPts val="0"/>
              </a:spcBef>
              <a:buNone/>
            </a:pPr>
            <a:endParaRPr/>
          </a:p>
        </p:txBody>
      </p:sp>
      <p:sp>
        <p:nvSpPr>
          <p:cNvPr id="78" name="Shape 78"/>
          <p:cNvSpPr txBox="1"/>
          <p:nvPr/>
        </p:nvSpPr>
        <p:spPr>
          <a:xfrm>
            <a:off x="304799" y="1920024"/>
            <a:ext cx="4343401" cy="4633176"/>
          </a:xfrm>
          <a:prstGeom prst="rect">
            <a:avLst/>
          </a:prstGeom>
          <a:noFill/>
          <a:ln>
            <a:noFill/>
          </a:ln>
        </p:spPr>
        <p:txBody>
          <a:bodyPr lIns="91425" tIns="91425" rIns="91425" bIns="91425" anchor="t" anchorCtr="0">
            <a:noAutofit/>
          </a:bodyPr>
          <a:lstStyle/>
          <a:p>
            <a:pPr lvl="0"/>
            <a:r>
              <a:rPr lang="en-US" sz="3200" b="1" dirty="0" smtClean="0"/>
              <a:t>Intersectionality and</a:t>
            </a:r>
            <a:br>
              <a:rPr lang="en-US" sz="3200" b="1" dirty="0" smtClean="0"/>
            </a:br>
            <a:r>
              <a:rPr lang="en-US" sz="3200" b="1" dirty="0" smtClean="0"/>
              <a:t>Black Lives Matter: </a:t>
            </a:r>
          </a:p>
          <a:p>
            <a:pPr marL="228600" indent="-228600">
              <a:spcBef>
                <a:spcPts val="1800"/>
              </a:spcBef>
              <a:buClr>
                <a:srgbClr val="FF6600"/>
              </a:buClr>
              <a:buFont typeface="Wingdings" charset="2"/>
              <a:buChar char="§"/>
            </a:pPr>
            <a:r>
              <a:rPr lang="en-US" sz="2600" dirty="0" smtClean="0"/>
              <a:t>Emphasis on police brutality and gender specific violence of</a:t>
            </a:r>
            <a:br>
              <a:rPr lang="en-US" sz="2600" dirty="0" smtClean="0"/>
            </a:br>
            <a:r>
              <a:rPr lang="en-US" sz="2600" dirty="0" smtClean="0"/>
              <a:t>African American women</a:t>
            </a:r>
          </a:p>
          <a:p>
            <a:pPr marL="228600" indent="-228600">
              <a:spcBef>
                <a:spcPts val="1800"/>
              </a:spcBef>
              <a:buClr>
                <a:srgbClr val="FF6600"/>
              </a:buClr>
              <a:buFont typeface="Wingdings" charset="2"/>
              <a:buChar char="§"/>
            </a:pPr>
            <a:r>
              <a:rPr lang="en-US" sz="2600" dirty="0" smtClean="0"/>
              <a:t>Emphasis black LGBTQ issues and rights </a:t>
            </a:r>
            <a:r>
              <a:rPr lang="en-US" sz="2600" i="1" dirty="0" smtClean="0"/>
              <a:t> </a:t>
            </a:r>
            <a:endParaRPr lang="en-US" sz="2600" i="1" dirty="0"/>
          </a:p>
        </p:txBody>
      </p:sp>
      <p:pic>
        <p:nvPicPr>
          <p:cNvPr id="9" name="Shape 76"/>
          <p:cNvPicPr preferRelativeResize="0"/>
          <p:nvPr/>
        </p:nvPicPr>
        <p:blipFill>
          <a:blip r:embed="rId4">
            <a:alphaModFix/>
          </a:blip>
          <a:srcRect l="21094" r="21094"/>
          <a:stretch>
            <a:fillRect/>
          </a:stretch>
        </p:blipFill>
        <p:spPr>
          <a:xfrm>
            <a:off x="4863430" y="1997076"/>
            <a:ext cx="4051970" cy="4175124"/>
          </a:xfrm>
          <a:prstGeom prst="rect">
            <a:avLst/>
          </a:prstGeom>
          <a:noFill/>
          <a:ln>
            <a:noFill/>
          </a:ln>
        </p:spPr>
      </p:pic>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279300" y="1710675"/>
            <a:ext cx="4064100" cy="4940100"/>
          </a:xfrm>
          <a:prstGeom prst="rect">
            <a:avLst/>
          </a:prstGeom>
        </p:spPr>
        <p:txBody>
          <a:bodyPr lIns="91425" tIns="91425" rIns="91425" bIns="91425" anchor="t" anchorCtr="0">
            <a:noAutofit/>
          </a:bodyPr>
          <a:lstStyle/>
          <a:p>
            <a:pPr lvl="0" rtl="0">
              <a:spcBef>
                <a:spcPts val="0"/>
              </a:spcBef>
              <a:buSzPct val="100000"/>
            </a:pPr>
            <a:r>
              <a:rPr lang="en-US" sz="2400" b="1" dirty="0">
                <a:solidFill>
                  <a:srgbClr val="383838"/>
                </a:solidFill>
              </a:rPr>
              <a:t>Kimberlé Williams </a:t>
            </a:r>
            <a:r>
              <a:rPr lang="en-US" sz="2400" b="1" dirty="0" smtClean="0">
                <a:solidFill>
                  <a:srgbClr val="383838"/>
                </a:solidFill>
              </a:rPr>
              <a:t>Crenshaw</a:t>
            </a:r>
          </a:p>
          <a:p>
            <a:pPr lvl="0" rtl="0">
              <a:spcBef>
                <a:spcPts val="0"/>
              </a:spcBef>
              <a:buSzPct val="100000"/>
            </a:pPr>
            <a:endParaRPr lang="en-US" b="1" dirty="0">
              <a:solidFill>
                <a:srgbClr val="383838"/>
              </a:solidFill>
            </a:endParaRPr>
          </a:p>
          <a:p>
            <a:pPr marL="320040" lvl="1" indent="-320040" rtl="0">
              <a:spcBef>
                <a:spcPts val="0"/>
              </a:spcBef>
              <a:buClr>
                <a:srgbClr val="FF6600"/>
              </a:buClr>
              <a:buSzPct val="100000"/>
              <a:buFont typeface="Wingdings" charset="2"/>
              <a:buChar char="§"/>
            </a:pPr>
            <a:r>
              <a:rPr lang="en-US" sz="2400" dirty="0"/>
              <a:t>Coined term in 1989</a:t>
            </a:r>
          </a:p>
          <a:p>
            <a:pPr marL="320040" lvl="1" indent="-320040" rtl="0">
              <a:spcBef>
                <a:spcPts val="0"/>
              </a:spcBef>
              <a:buClr>
                <a:srgbClr val="FF6600"/>
              </a:buClr>
              <a:buSzPct val="100000"/>
              <a:buFont typeface="Wingdings" charset="2"/>
              <a:buChar char="§"/>
            </a:pPr>
            <a:r>
              <a:rPr lang="en-US" sz="2400" dirty="0"/>
              <a:t>Discussed the case against </a:t>
            </a:r>
            <a:r>
              <a:rPr lang="en-US" sz="2400" dirty="0" smtClean="0"/>
              <a:t>GM </a:t>
            </a:r>
            <a:endParaRPr lang="en-US" sz="2400" dirty="0"/>
          </a:p>
          <a:p>
            <a:pPr marL="320040" lvl="0" indent="-320040" rtl="0">
              <a:lnSpc>
                <a:spcPct val="100000"/>
              </a:lnSpc>
              <a:spcBef>
                <a:spcPts val="0"/>
              </a:spcBef>
              <a:buClr>
                <a:srgbClr val="FF6600"/>
              </a:buClr>
              <a:buSzPct val="100000"/>
              <a:buFont typeface="Wingdings" charset="2"/>
              <a:buChar char="§"/>
            </a:pPr>
            <a:r>
              <a:rPr lang="en-US" sz="2400" dirty="0" err="1">
                <a:highlight>
                  <a:srgbClr val="FFFFFF"/>
                </a:highlight>
              </a:rPr>
              <a:t>Intersectionality</a:t>
            </a:r>
            <a:r>
              <a:rPr lang="en-US" sz="2400" dirty="0">
                <a:highlight>
                  <a:srgbClr val="FFFFFF"/>
                </a:highlight>
              </a:rPr>
              <a:t> </a:t>
            </a:r>
            <a:r>
              <a:rPr lang="en-US" sz="2400" dirty="0" smtClean="0">
                <a:highlight>
                  <a:srgbClr val="FFFFFF"/>
                </a:highlight>
              </a:rPr>
              <a:t>and Black </a:t>
            </a:r>
            <a:r>
              <a:rPr lang="en-US" sz="2400" dirty="0">
                <a:highlight>
                  <a:srgbClr val="FFFFFF"/>
                </a:highlight>
              </a:rPr>
              <a:t>women </a:t>
            </a:r>
          </a:p>
          <a:p>
            <a:pPr marL="320040" lvl="1" indent="-320040" rtl="0">
              <a:lnSpc>
                <a:spcPct val="100000"/>
              </a:lnSpc>
              <a:spcBef>
                <a:spcPts val="0"/>
              </a:spcBef>
              <a:buClr>
                <a:srgbClr val="FF6600"/>
              </a:buClr>
              <a:buSzPct val="100000"/>
              <a:buFont typeface="Wingdings" charset="2"/>
              <a:buChar char="§"/>
            </a:pPr>
            <a:r>
              <a:rPr lang="en-US" sz="2400" dirty="0"/>
              <a:t>Black women experience complex discrimination, which includes a </a:t>
            </a:r>
            <a:r>
              <a:rPr lang="en-US" sz="2400" dirty="0" smtClean="0"/>
              <a:t/>
            </a:r>
            <a:br>
              <a:rPr lang="en-US" sz="2400" dirty="0" smtClean="0"/>
            </a:br>
            <a:r>
              <a:rPr lang="en-US" sz="2400" dirty="0" smtClean="0"/>
              <a:t>com-pounding </a:t>
            </a:r>
            <a:r>
              <a:rPr lang="en-US" sz="2400" dirty="0"/>
              <a:t>of sexism </a:t>
            </a:r>
            <a:r>
              <a:rPr lang="en-US" sz="2400" dirty="0" smtClean="0"/>
              <a:t/>
            </a:r>
            <a:br>
              <a:rPr lang="en-US" sz="2400" dirty="0" smtClean="0"/>
            </a:br>
            <a:r>
              <a:rPr lang="en-US" sz="2400" dirty="0" smtClean="0"/>
              <a:t>and </a:t>
            </a:r>
            <a:r>
              <a:rPr lang="en-US" sz="2400" dirty="0"/>
              <a:t>racism</a:t>
            </a:r>
          </a:p>
        </p:txBody>
      </p:sp>
      <p:sp>
        <p:nvSpPr>
          <p:cNvPr id="86" name="Shape 86"/>
          <p:cNvSpPr txBox="1">
            <a:spLocks noGrp="1"/>
          </p:cNvSpPr>
          <p:nvPr>
            <p:ph type="title"/>
          </p:nvPr>
        </p:nvSpPr>
        <p:spPr>
          <a:xfrm>
            <a:off x="279300" y="457200"/>
            <a:ext cx="8585399" cy="802799"/>
          </a:xfrm>
          <a:prstGeom prst="rect">
            <a:avLst/>
          </a:prstGeom>
        </p:spPr>
        <p:txBody>
          <a:bodyPr lIns="91425" tIns="91425" rIns="91425" bIns="91425" anchor="t" anchorCtr="0">
            <a:noAutofit/>
          </a:bodyPr>
          <a:lstStyle/>
          <a:p>
            <a:pPr lvl="0">
              <a:spcBef>
                <a:spcPts val="0"/>
              </a:spcBef>
              <a:buNone/>
            </a:pPr>
            <a:r>
              <a:rPr lang="en-US" dirty="0"/>
              <a:t>The Origin of Intersectionality </a:t>
            </a:r>
          </a:p>
        </p:txBody>
      </p:sp>
      <p:sp>
        <p:nvSpPr>
          <p:cNvPr id="87" name="Shape 87"/>
          <p:cNvSpPr txBox="1"/>
          <p:nvPr/>
        </p:nvSpPr>
        <p:spPr>
          <a:xfrm>
            <a:off x="4772100" y="5642475"/>
            <a:ext cx="8643899" cy="10083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88" name="Shape 88"/>
          <p:cNvPicPr preferRelativeResize="0"/>
          <p:nvPr/>
        </p:nvPicPr>
        <p:blipFill>
          <a:blip r:embed="rId3">
            <a:alphaModFix/>
          </a:blip>
          <a:stretch>
            <a:fillRect/>
          </a:stretch>
        </p:blipFill>
        <p:spPr>
          <a:xfrm>
            <a:off x="4519750" y="2041725"/>
            <a:ext cx="4624249" cy="3468187"/>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body" idx="1"/>
          </p:nvPr>
        </p:nvSpPr>
        <p:spPr>
          <a:xfrm>
            <a:off x="381000" y="1646100"/>
            <a:ext cx="4800600" cy="4907100"/>
          </a:xfrm>
          <a:prstGeom prst="rect">
            <a:avLst/>
          </a:prstGeom>
        </p:spPr>
        <p:txBody>
          <a:bodyPr lIns="91425" tIns="91425" rIns="91425" bIns="91425" anchor="t" anchorCtr="0">
            <a:noAutofit/>
          </a:bodyPr>
          <a:lstStyle/>
          <a:p>
            <a:pPr marL="320040" lvl="0" indent="-320040" rtl="0">
              <a:spcBef>
                <a:spcPts val="1200"/>
              </a:spcBef>
              <a:buClr>
                <a:srgbClr val="FF6600"/>
              </a:buClr>
              <a:buSzPct val="100000"/>
              <a:buFont typeface="Wingdings" charset="2"/>
              <a:buChar char="§"/>
            </a:pPr>
            <a:r>
              <a:rPr lang="en-US" sz="2200" dirty="0">
                <a:solidFill>
                  <a:srgbClr val="000000"/>
                </a:solidFill>
                <a:highlight>
                  <a:srgbClr val="FFFFFF"/>
                </a:highlight>
              </a:rPr>
              <a:t>Applied in studying </a:t>
            </a:r>
            <a:r>
              <a:rPr lang="en-US" sz="2200" dirty="0" smtClean="0">
                <a:solidFill>
                  <a:srgbClr val="000000"/>
                </a:solidFill>
                <a:highlight>
                  <a:srgbClr val="FFFFFF"/>
                </a:highlight>
              </a:rPr>
              <a:t>interconnected </a:t>
            </a:r>
            <a:r>
              <a:rPr lang="en-US" sz="2200" dirty="0">
                <a:solidFill>
                  <a:srgbClr val="000000"/>
                </a:solidFill>
                <a:highlight>
                  <a:srgbClr val="FFFFFF"/>
                </a:highlight>
              </a:rPr>
              <a:t>systems of oppression, domination or discrimination, </a:t>
            </a:r>
            <a:r>
              <a:rPr lang="en-US" sz="2200" dirty="0" smtClean="0">
                <a:solidFill>
                  <a:srgbClr val="000000"/>
                </a:solidFill>
                <a:highlight>
                  <a:srgbClr val="FFFFFF"/>
                </a:highlight>
              </a:rPr>
              <a:t>including:</a:t>
            </a:r>
            <a:endParaRPr lang="en-US" sz="2200" dirty="0">
              <a:solidFill>
                <a:srgbClr val="000000"/>
              </a:solidFill>
              <a:highlight>
                <a:srgbClr val="FFFFFF"/>
              </a:highlight>
            </a:endParaRPr>
          </a:p>
          <a:p>
            <a:pPr marL="685800" lvl="1" indent="-320040" rtl="0">
              <a:spcBef>
                <a:spcPts val="1200"/>
              </a:spcBef>
              <a:buClr>
                <a:schemeClr val="accent5">
                  <a:lumMod val="50000"/>
                </a:schemeClr>
              </a:buClr>
              <a:buSzPct val="100000"/>
              <a:buFont typeface="Wingdings" charset="2"/>
              <a:buChar char="§"/>
            </a:pPr>
            <a:r>
              <a:rPr lang="en-US" sz="2200" dirty="0">
                <a:solidFill>
                  <a:srgbClr val="000000"/>
                </a:solidFill>
                <a:highlight>
                  <a:srgbClr val="FFFFFF"/>
                </a:highlight>
              </a:rPr>
              <a:t>Racism </a:t>
            </a:r>
          </a:p>
          <a:p>
            <a:pPr marL="685800" lvl="1" indent="-320040" rtl="0">
              <a:spcBef>
                <a:spcPts val="1200"/>
              </a:spcBef>
              <a:buClr>
                <a:schemeClr val="accent5">
                  <a:lumMod val="50000"/>
                </a:schemeClr>
              </a:buClr>
              <a:buSzPct val="100000"/>
              <a:buFont typeface="Wingdings" charset="2"/>
              <a:buChar char="§"/>
            </a:pPr>
            <a:r>
              <a:rPr lang="en-US" sz="2200" dirty="0">
                <a:highlight>
                  <a:srgbClr val="FFFFFF"/>
                </a:highlight>
              </a:rPr>
              <a:t>Sexism </a:t>
            </a:r>
          </a:p>
          <a:p>
            <a:pPr marL="685800" lvl="1" indent="-320040" rtl="0">
              <a:spcBef>
                <a:spcPts val="1200"/>
              </a:spcBef>
              <a:buClr>
                <a:schemeClr val="accent5">
                  <a:lumMod val="50000"/>
                </a:schemeClr>
              </a:buClr>
              <a:buSzPct val="100000"/>
              <a:buFont typeface="Wingdings" charset="2"/>
              <a:buChar char="§"/>
            </a:pPr>
            <a:r>
              <a:rPr lang="en-US" sz="2200" dirty="0">
                <a:highlight>
                  <a:srgbClr val="FFFFFF"/>
                </a:highlight>
              </a:rPr>
              <a:t>Classism </a:t>
            </a:r>
          </a:p>
          <a:p>
            <a:pPr marL="685800" lvl="1" indent="-320040" rtl="0">
              <a:spcBef>
                <a:spcPts val="1200"/>
              </a:spcBef>
              <a:buClr>
                <a:schemeClr val="accent5">
                  <a:lumMod val="50000"/>
                </a:schemeClr>
              </a:buClr>
              <a:buSzPct val="100000"/>
              <a:buFont typeface="Wingdings" charset="2"/>
              <a:buChar char="§"/>
            </a:pPr>
            <a:r>
              <a:rPr lang="en-US" sz="2200" dirty="0">
                <a:highlight>
                  <a:srgbClr val="FFFFFF"/>
                </a:highlight>
              </a:rPr>
              <a:t>and many others</a:t>
            </a:r>
          </a:p>
          <a:p>
            <a:pPr marL="320040" marR="0" lvl="0" indent="-320040" algn="l" rtl="0">
              <a:lnSpc>
                <a:spcPct val="100000"/>
              </a:lnSpc>
              <a:spcBef>
                <a:spcPts val="1200"/>
              </a:spcBef>
              <a:spcAft>
                <a:spcPts val="0"/>
              </a:spcAft>
              <a:buClr>
                <a:srgbClr val="FF6600"/>
              </a:buClr>
              <a:buSzPct val="100000"/>
              <a:buFont typeface="Wingdings" charset="2"/>
              <a:buChar char="§"/>
            </a:pPr>
            <a:r>
              <a:rPr lang="en-US" sz="2200" dirty="0">
                <a:highlight>
                  <a:srgbClr val="FFFFFF"/>
                </a:highlight>
              </a:rPr>
              <a:t>Looks at the way these oppressive systems can interact and </a:t>
            </a:r>
            <a:r>
              <a:rPr lang="en-US" sz="2200" dirty="0" smtClean="0">
                <a:highlight>
                  <a:srgbClr val="FFFFFF"/>
                </a:highlight>
              </a:rPr>
              <a:t/>
            </a:r>
            <a:br>
              <a:rPr lang="en-US" sz="2200" dirty="0" smtClean="0">
                <a:highlight>
                  <a:srgbClr val="FFFFFF"/>
                </a:highlight>
              </a:rPr>
            </a:br>
            <a:r>
              <a:rPr lang="en-US" sz="2200" dirty="0" smtClean="0">
                <a:highlight>
                  <a:srgbClr val="FFFFFF"/>
                </a:highlight>
              </a:rPr>
              <a:t>com-pound </a:t>
            </a:r>
            <a:r>
              <a:rPr lang="en-US" sz="2200" dirty="0">
                <a:highlight>
                  <a:srgbClr val="FFFFFF"/>
                </a:highlight>
              </a:rPr>
              <a:t>impacts on individuals and communities over time</a:t>
            </a:r>
          </a:p>
          <a:p>
            <a:pPr marL="0" marR="0" lvl="0" indent="0" algn="l" rtl="0">
              <a:lnSpc>
                <a:spcPct val="100000"/>
              </a:lnSpc>
              <a:spcBef>
                <a:spcPts val="0"/>
              </a:spcBef>
              <a:spcAft>
                <a:spcPts val="0"/>
              </a:spcAft>
              <a:buNone/>
            </a:pPr>
            <a:endParaRPr sz="2200" dirty="0">
              <a:solidFill>
                <a:srgbClr val="000000"/>
              </a:solidFill>
              <a:highlight>
                <a:srgbClr val="FFFFFF"/>
              </a:highlight>
            </a:endParaRPr>
          </a:p>
          <a:p>
            <a:pPr marL="0" marR="0" lvl="0" indent="0" algn="l" rtl="0">
              <a:lnSpc>
                <a:spcPct val="100000"/>
              </a:lnSpc>
              <a:spcBef>
                <a:spcPts val="0"/>
              </a:spcBef>
              <a:spcAft>
                <a:spcPts val="0"/>
              </a:spcAft>
              <a:buNone/>
            </a:pPr>
            <a:endParaRPr sz="2200" dirty="0">
              <a:highlight>
                <a:srgbClr val="FFFFFF"/>
              </a:highlight>
            </a:endParaRPr>
          </a:p>
        </p:txBody>
      </p:sp>
      <p:sp>
        <p:nvSpPr>
          <p:cNvPr id="95" name="Shape 95"/>
          <p:cNvSpPr txBox="1">
            <a:spLocks noGrp="1"/>
          </p:cNvSpPr>
          <p:nvPr>
            <p:ph type="title"/>
          </p:nvPr>
        </p:nvSpPr>
        <p:spPr>
          <a:xfrm>
            <a:off x="381000" y="457200"/>
            <a:ext cx="8229600" cy="914400"/>
          </a:xfrm>
          <a:prstGeom prst="rect">
            <a:avLst/>
          </a:prstGeom>
        </p:spPr>
        <p:txBody>
          <a:bodyPr lIns="91425" tIns="91425" rIns="91425" bIns="91425" anchor="t" anchorCtr="0">
            <a:noAutofit/>
          </a:bodyPr>
          <a:lstStyle/>
          <a:p>
            <a:pPr lvl="0">
              <a:spcBef>
                <a:spcPts val="0"/>
              </a:spcBef>
              <a:buNone/>
            </a:pPr>
            <a:r>
              <a:rPr lang="en-US" dirty="0"/>
              <a:t>What is Intersectionality? </a:t>
            </a:r>
          </a:p>
        </p:txBody>
      </p:sp>
      <p:pic>
        <p:nvPicPr>
          <p:cNvPr id="96" name="Shape 96"/>
          <p:cNvPicPr preferRelativeResize="0"/>
          <p:nvPr/>
        </p:nvPicPr>
        <p:blipFill rotWithShape="1">
          <a:blip r:embed="rId3">
            <a:alphaModFix/>
          </a:blip>
          <a:srcRect l="3470" t="10481" r="2993" b="22583"/>
          <a:stretch/>
        </p:blipFill>
        <p:spPr>
          <a:xfrm>
            <a:off x="5486400" y="1828800"/>
            <a:ext cx="3646604" cy="3657600"/>
          </a:xfrm>
          <a:prstGeom prst="rect">
            <a:avLst/>
          </a:prstGeom>
          <a:noFill/>
          <a:ln>
            <a:noFill/>
          </a:ln>
        </p:spPr>
      </p:pic>
      <p:sp>
        <p:nvSpPr>
          <p:cNvPr id="97" name="Shape 97"/>
          <p:cNvSpPr txBox="1"/>
          <p:nvPr/>
        </p:nvSpPr>
        <p:spPr>
          <a:xfrm>
            <a:off x="-93550" y="6995900"/>
            <a:ext cx="3826799" cy="360299"/>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TM01103891">
  <a:themeElements>
    <a:clrScheme name="Default Design 1">
      <a:dk1>
        <a:srgbClr val="000000"/>
      </a:dk1>
      <a:lt1>
        <a:srgbClr val="FFFFFF"/>
      </a:lt1>
      <a:dk2>
        <a:srgbClr val="000000"/>
      </a:dk2>
      <a:lt2>
        <a:srgbClr val="808080"/>
      </a:lt2>
      <a:accent1>
        <a:srgbClr val="FF9933"/>
      </a:accent1>
      <a:accent2>
        <a:srgbClr val="DBA215"/>
      </a:accent2>
      <a:accent3>
        <a:srgbClr val="FFFFFF"/>
      </a:accent3>
      <a:accent4>
        <a:srgbClr val="000000"/>
      </a:accent4>
      <a:accent5>
        <a:srgbClr val="FFCAAD"/>
      </a:accent5>
      <a:accent6>
        <a:srgbClr val="C69212"/>
      </a:accent6>
      <a:hlink>
        <a:srgbClr val="0066CC"/>
      </a:hlink>
      <a:folHlink>
        <a:srgbClr val="DDDD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4021</TotalTime>
  <Words>1800</Words>
  <Application>Microsoft Macintosh PowerPoint</Application>
  <PresentationFormat>On-screen Show (4:3)</PresentationFormat>
  <Paragraphs>138</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TM01103891</vt:lpstr>
      <vt:lpstr>Intersectionality A way of looking at the world and each other     </vt:lpstr>
      <vt:lpstr>Vulnerable Populations and Legal Protections</vt:lpstr>
      <vt:lpstr>PowerPoint Presentation</vt:lpstr>
      <vt:lpstr>Vulnerable Populations and Legal Protections</vt:lpstr>
      <vt:lpstr>Past and Present:  Intersectionality in Action </vt:lpstr>
      <vt:lpstr>Past and Present:  Intersectionality in Action </vt:lpstr>
      <vt:lpstr>Past and Present:  Intersectionality in Action </vt:lpstr>
      <vt:lpstr>The Origin of Intersectionality </vt:lpstr>
      <vt:lpstr>What is Intersectionality? </vt:lpstr>
      <vt:lpstr>Studying intersectionality</vt:lpstr>
      <vt:lpstr>Case Study: Women of Color and  Women’s Lib in US</vt:lpstr>
      <vt:lpstr> Health and Intersectionality </vt:lpstr>
      <vt:lpstr>References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Intersectionality A way of looking at the world and each other     </dc:title>
  <cp:lastModifiedBy>Jacklyn Lacey</cp:lastModifiedBy>
  <cp:revision>153</cp:revision>
  <dcterms:created xsi:type="dcterms:W3CDTF">2016-02-19T15:44:06Z</dcterms:created>
  <dcterms:modified xsi:type="dcterms:W3CDTF">2016-10-31T18:59:26Z</dcterms:modified>
</cp:coreProperties>
</file>